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326" r:id="rId4"/>
    <p:sldId id="485" r:id="rId5"/>
    <p:sldId id="491" r:id="rId6"/>
    <p:sldId id="492" r:id="rId7"/>
    <p:sldId id="486" r:id="rId8"/>
    <p:sldId id="496" r:id="rId9"/>
    <p:sldId id="497" r:id="rId10"/>
    <p:sldId id="498" r:id="rId11"/>
    <p:sldId id="499" r:id="rId12"/>
    <p:sldId id="500" r:id="rId13"/>
    <p:sldId id="487" r:id="rId14"/>
    <p:sldId id="526" r:id="rId15"/>
    <p:sldId id="523" r:id="rId16"/>
    <p:sldId id="511" r:id="rId17"/>
    <p:sldId id="512" r:id="rId18"/>
    <p:sldId id="513" r:id="rId19"/>
    <p:sldId id="510" r:id="rId20"/>
    <p:sldId id="493" r:id="rId21"/>
    <p:sldId id="524" r:id="rId22"/>
    <p:sldId id="528" r:id="rId23"/>
    <p:sldId id="537" r:id="rId24"/>
    <p:sldId id="494" r:id="rId25"/>
    <p:sldId id="495" r:id="rId26"/>
    <p:sldId id="501" r:id="rId27"/>
    <p:sldId id="525" r:id="rId28"/>
    <p:sldId id="504" r:id="rId29"/>
    <p:sldId id="529" r:id="rId30"/>
    <p:sldId id="540" r:id="rId31"/>
    <p:sldId id="503" r:id="rId32"/>
    <p:sldId id="505" r:id="rId33"/>
    <p:sldId id="506" r:id="rId34"/>
    <p:sldId id="507" r:id="rId35"/>
    <p:sldId id="508" r:id="rId36"/>
    <p:sldId id="509" r:id="rId37"/>
    <p:sldId id="514" r:id="rId38"/>
    <p:sldId id="488" r:id="rId39"/>
    <p:sldId id="489" r:id="rId40"/>
    <p:sldId id="541" r:id="rId41"/>
    <p:sldId id="515" r:id="rId42"/>
    <p:sldId id="518" r:id="rId43"/>
    <p:sldId id="520" r:id="rId44"/>
    <p:sldId id="519" r:id="rId45"/>
    <p:sldId id="521" r:id="rId46"/>
    <p:sldId id="522" r:id="rId47"/>
    <p:sldId id="527" r:id="rId48"/>
    <p:sldId id="553" r:id="rId49"/>
    <p:sldId id="554" r:id="rId50"/>
    <p:sldId id="547" r:id="rId51"/>
    <p:sldId id="555" r:id="rId52"/>
    <p:sldId id="546" r:id="rId53"/>
    <p:sldId id="548" r:id="rId54"/>
    <p:sldId id="550" r:id="rId55"/>
    <p:sldId id="557" r:id="rId56"/>
    <p:sldId id="558" r:id="rId57"/>
    <p:sldId id="556" r:id="rId58"/>
    <p:sldId id="559" r:id="rId59"/>
    <p:sldId id="549" r:id="rId60"/>
    <p:sldId id="551" r:id="rId61"/>
    <p:sldId id="552" r:id="rId62"/>
    <p:sldId id="573" r:id="rId63"/>
    <p:sldId id="574" r:id="rId64"/>
    <p:sldId id="575" r:id="rId65"/>
    <p:sldId id="578" r:id="rId66"/>
    <p:sldId id="579" r:id="rId67"/>
    <p:sldId id="580" r:id="rId68"/>
    <p:sldId id="581" r:id="rId69"/>
    <p:sldId id="582" r:id="rId70"/>
    <p:sldId id="583" r:id="rId71"/>
    <p:sldId id="584" r:id="rId72"/>
    <p:sldId id="585" r:id="rId73"/>
    <p:sldId id="586" r:id="rId74"/>
    <p:sldId id="587" r:id="rId75"/>
    <p:sldId id="588" r:id="rId76"/>
    <p:sldId id="589" r:id="rId77"/>
    <p:sldId id="590" r:id="rId78"/>
    <p:sldId id="530" r:id="rId79"/>
    <p:sldId id="531" r:id="rId80"/>
    <p:sldId id="532" r:id="rId81"/>
    <p:sldId id="538" r:id="rId82"/>
    <p:sldId id="539" r:id="rId83"/>
    <p:sldId id="607" r:id="rId84"/>
    <p:sldId id="608" r:id="rId85"/>
    <p:sldId id="563" r:id="rId86"/>
    <p:sldId id="566" r:id="rId87"/>
    <p:sldId id="565" r:id="rId88"/>
    <p:sldId id="564" r:id="rId89"/>
    <p:sldId id="567" r:id="rId90"/>
    <p:sldId id="568" r:id="rId91"/>
    <p:sldId id="569" r:id="rId92"/>
    <p:sldId id="572" r:id="rId93"/>
    <p:sldId id="571" r:id="rId94"/>
    <p:sldId id="570" r:id="rId95"/>
    <p:sldId id="609" r:id="rId96"/>
    <p:sldId id="610" r:id="rId97"/>
    <p:sldId id="611" r:id="rId98"/>
    <p:sldId id="560" r:id="rId99"/>
    <p:sldId id="561" r:id="rId100"/>
    <p:sldId id="562" r:id="rId101"/>
    <p:sldId id="534" r:id="rId102"/>
    <p:sldId id="536" r:id="rId103"/>
    <p:sldId id="535" r:id="rId104"/>
    <p:sldId id="591" r:id="rId105"/>
    <p:sldId id="592" r:id="rId106"/>
    <p:sldId id="593" r:id="rId107"/>
    <p:sldId id="594" r:id="rId108"/>
    <p:sldId id="595" r:id="rId109"/>
    <p:sldId id="596" r:id="rId110"/>
    <p:sldId id="597" r:id="rId111"/>
    <p:sldId id="598" r:id="rId112"/>
    <p:sldId id="599" r:id="rId113"/>
    <p:sldId id="600" r:id="rId114"/>
    <p:sldId id="601" r:id="rId115"/>
    <p:sldId id="602" r:id="rId116"/>
    <p:sldId id="603" r:id="rId117"/>
    <p:sldId id="604" r:id="rId118"/>
    <p:sldId id="605" r:id="rId1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1" autoAdjust="0"/>
    <p:restoredTop sz="94660"/>
  </p:normalViewPr>
  <p:slideViewPr>
    <p:cSldViewPr snapToGrid="0">
      <p:cViewPr varScale="1">
        <p:scale>
          <a:sx n="74" d="100"/>
          <a:sy n="74" d="100"/>
        </p:scale>
        <p:origin x="65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A692C-F48F-47CF-BC5A-26EB7D949118}" type="datetimeFigureOut">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A692C-F48F-47CF-BC5A-26EB7D949118}" type="datetimeFigureOut">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A692C-F48F-47CF-BC5A-26EB7D949118}" type="datetimeFigureOut">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A692C-F48F-47CF-BC5A-26EB7D949118}" type="datetimeFigureOut">
              <a:rPr lang="en-US" smtClean="0"/>
              <a:t>1/16/2024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AA788-858A-4143-9D52-C2238F2C156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GIF"/><Relationship Id="rId2" Type="http://schemas.openxmlformats.org/officeDocument/2006/relationships/image" Target="../media/image32.GIF"/><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10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32.GIF"/><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32.GIF"/><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11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32.GIF"/><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11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32.GIF"/><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11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32.GIF"/><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image" Target="../media/image32.GIF"/><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32.GIF"/><Relationship Id="rId1" Type="http://schemas.openxmlformats.org/officeDocument/2006/relationships/slideLayout" Target="../slideLayouts/slideLayout2.xml"/><Relationship Id="rId5" Type="http://schemas.openxmlformats.org/officeDocument/2006/relationships/image" Target="../media/image93.GIF"/><Relationship Id="rId4" Type="http://schemas.openxmlformats.org/officeDocument/2006/relationships/image" Target="../media/image97.png"/></Relationships>
</file>

<file path=ppt/slides/_rels/slide11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32.GIF"/><Relationship Id="rId1" Type="http://schemas.openxmlformats.org/officeDocument/2006/relationships/slideLayout" Target="../slideLayouts/slideLayout2.xml"/><Relationship Id="rId5" Type="http://schemas.openxmlformats.org/officeDocument/2006/relationships/image" Target="../media/image93.GIF"/><Relationship Id="rId4" Type="http://schemas.openxmlformats.org/officeDocument/2006/relationships/image" Target="../media/image9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my.clevelandclinic.org/health/diseases/6137-esophageal-cancer" TargetMode="External"/><Relationship Id="rId2" Type="http://schemas.openxmlformats.org/officeDocument/2006/relationships/hyperlink" Target="https://my.clevelandclinic.org/health/diseases/14501-colorectal-colon-cancer" TargetMode="External"/><Relationship Id="rId1" Type="http://schemas.openxmlformats.org/officeDocument/2006/relationships/slideLayout" Target="../slideLayouts/slideLayout2.xml"/><Relationship Id="rId4" Type="http://schemas.openxmlformats.org/officeDocument/2006/relationships/hyperlink" Target="https://my.clevelandclinic.org/health/diseases/15812-stomach-cancer"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my.clevelandclinic.org/health/symptoms/4167-abdominal-pain" TargetMode="External"/><Relationship Id="rId7" Type="http://schemas.openxmlformats.org/officeDocument/2006/relationships/hyperlink" Target="https://my.clevelandclinic.org/health/diseases/15367-adult-jaundice" TargetMode="External"/><Relationship Id="rId2" Type="http://schemas.openxmlformats.org/officeDocument/2006/relationships/hyperlink" Target="https://my.clevelandclinic.org/health/diseases/21881-tumor" TargetMode="External"/><Relationship Id="rId1" Type="http://schemas.openxmlformats.org/officeDocument/2006/relationships/slideLayout" Target="../slideLayouts/slideLayout2.xml"/><Relationship Id="rId6" Type="http://schemas.openxmlformats.org/officeDocument/2006/relationships/hyperlink" Target="https://my.clevelandclinic.org/health/diseases/3929-anemia" TargetMode="External"/><Relationship Id="rId5" Type="http://schemas.openxmlformats.org/officeDocument/2006/relationships/hyperlink" Target="https://my.clevelandclinic.org/health/diseases/4108-diarrhea" TargetMode="External"/><Relationship Id="rId4" Type="http://schemas.openxmlformats.org/officeDocument/2006/relationships/hyperlink" Target="https://my.clevelandclinic.org/health/symptoms/8106-nausea--vomiting"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my.clevelandclinic.org/health/body/23095-genetic-mutations-in-humans" TargetMode="External"/><Relationship Id="rId2" Type="http://schemas.openxmlformats.org/officeDocument/2006/relationships/hyperlink" Target="https://my.clevelandclinic.org/health/body/23131-lymph-nodes"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my.clevelandclinic.org/health/diseases/4251-hiv-aids" TargetMode="External"/><Relationship Id="rId3" Type="http://schemas.openxmlformats.org/officeDocument/2006/relationships/hyperlink" Target="https://my.clevelandclinic.org/health/diseases/17362-peutz-jeghers-syndrome-pjs" TargetMode="External"/><Relationship Id="rId7" Type="http://schemas.openxmlformats.org/officeDocument/2006/relationships/hyperlink" Target="https://my.clevelandclinic.org/health/diseases/14240-celiac-disease" TargetMode="External"/><Relationship Id="rId2" Type="http://schemas.openxmlformats.org/officeDocument/2006/relationships/hyperlink" Target="https://my.clevelandclinic.org/health/diseases/22225-lymphoma" TargetMode="External"/><Relationship Id="rId1" Type="http://schemas.openxmlformats.org/officeDocument/2006/relationships/slideLayout" Target="../slideLayouts/slideLayout2.xml"/><Relationship Id="rId6" Type="http://schemas.openxmlformats.org/officeDocument/2006/relationships/hyperlink" Target="https://my.clevelandclinic.org/health/diseases/9357-crohns-disease" TargetMode="External"/><Relationship Id="rId5" Type="http://schemas.openxmlformats.org/officeDocument/2006/relationships/hyperlink" Target="https://my.clevelandclinic.org/health/diseases/17195-lynch-syndrome-and-hnpcc" TargetMode="External"/><Relationship Id="rId4" Type="http://schemas.openxmlformats.org/officeDocument/2006/relationships/hyperlink" Target="https://my.clevelandclinic.org/health/diseases/17097-hereditary-non-polyposis-colorectal-cancer-hnpcc"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s://www.msdmanuals.com/professional/endocrine-and-metabolic-disorders/carcinoid-tumors/carcinoid-syndrome" TargetMode="External"/><Relationship Id="rId2" Type="http://schemas.openxmlformats.org/officeDocument/2006/relationships/hyperlink" Target="https://www.msdmanuals.com/professional/endocrine-and-metabolic-disorders/carcinoid-tumors/overview-of-carcinoid-tumors"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msdmanuals.com/professional/dermatologic-disorders/cancers-of-the-skin/kaposi-sarcoma#v21367047" TargetMode="External"/><Relationship Id="rId2" Type="http://schemas.openxmlformats.org/officeDocument/2006/relationships/hyperlink" Target="https://www.msdmanuals.com/professional/dermatologic-disorders/cancers-of-the-skin/kaposi-sarcoma"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msdmanuals.com/professional/gastrointestinal-disorders/diagnostic-and-therapeutic-gastrointestinal-procedures/endoscopy#v77984708" TargetMode="External"/><Relationship Id="rId2" Type="http://schemas.openxmlformats.org/officeDocument/2006/relationships/hyperlink" Target="https://www.msdmanuals.com/professional/gastrointestinal-disorders/diagnostic-and-therapeutic-gastrointestinal-procedures/x-ray-and-other-imaging-contrast-studies-of-the-gastrointestinal-tract#v29940314"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msdmanuals.com/professional/gastrointestinal-disorders/diagnostic-and-therapeutic-gastrointestinal-procedures/x-ray-and-other-imaging-contrast-studies-of-the-gastrointestinal-tract#v29940330"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hyperlink" Target="https://pubmed.ncbi.nlm.nih.gov/36633525/"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my.clevelandclinic.org/health/treatments/16859-chemotherapy"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my.clevelandclinic.org/health/articles/22856-somatostatin" TargetMode="External"/><Relationship Id="rId2" Type="http://schemas.openxmlformats.org/officeDocument/2006/relationships/hyperlink" Target="https://my.clevelandclinic.org/health/treatments/17637-radiation-therapy" TargetMode="External"/><Relationship Id="rId1" Type="http://schemas.openxmlformats.org/officeDocument/2006/relationships/slideLayout" Target="../slideLayouts/slideLayout2.xml"/><Relationship Id="rId5" Type="http://schemas.openxmlformats.org/officeDocument/2006/relationships/hyperlink" Target="https://my.clevelandclinic.org/health/drugs/20427-octreotide-injection-solution" TargetMode="External"/><Relationship Id="rId4" Type="http://schemas.openxmlformats.org/officeDocument/2006/relationships/hyperlink" Target="https://my.clevelandclinic.org/health/drugs/19994-lanreotide-injection"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my.clevelandclinic.org/health/articles/21196-immune-system" TargetMode="External"/><Relationship Id="rId2" Type="http://schemas.openxmlformats.org/officeDocument/2006/relationships/hyperlink" Target="https://my.clevelandclinic.org/health/treatments/11582-immunotherapy"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6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6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6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6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9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4.xml"/><Relationship Id="rId4" Type="http://schemas.openxmlformats.org/officeDocument/2006/relationships/image" Target="../media/image59.jpeg"/></Relationships>
</file>

<file path=ppt/slides/_rels/slide9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GIF"/><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9" Type="http://schemas.openxmlformats.org/officeDocument/2006/relationships/image" Target="../media/image32.GIF"/></Relationships>
</file>

<file path=ppt/slides/_rels/slide9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90"/>
              </a:spcBef>
            </a:pPr>
            <a:r>
              <a:rPr lang="en-US" sz="2120" spc="-4" dirty="0">
                <a:latin typeface="Times New Roman" panose="02020603050405020304"/>
                <a:cs typeface="Times New Roman" panose="02020603050405020304"/>
              </a:rPr>
              <a:t>9</a:t>
            </a:r>
            <a:r>
              <a:rPr lang="en-US" sz="2120" spc="-4" baseline="30000" dirty="0" smtClean="0">
                <a:latin typeface="Times New Roman" panose="02020603050405020304"/>
                <a:cs typeface="Times New Roman" panose="02020603050405020304"/>
              </a:rPr>
              <a:t>th</a:t>
            </a:r>
            <a:r>
              <a:rPr lang="en-US" sz="2120" spc="-4" dirty="0" smtClean="0">
                <a:latin typeface="Times New Roman" panose="02020603050405020304"/>
                <a:cs typeface="Times New Roman" panose="02020603050405020304"/>
              </a:rPr>
              <a:t> semester</a:t>
            </a:r>
            <a:endParaRPr sz="2120" dirty="0">
              <a:latin typeface="Times New Roman" panose="02020603050405020304"/>
              <a:cs typeface="Times New Roman" panose="02020603050405020304"/>
            </a:endParaRPr>
          </a:p>
          <a:p>
            <a:pPr>
              <a:lnSpc>
                <a:spcPct val="100000"/>
              </a:lnSpc>
            </a:pPr>
            <a:endParaRPr sz="2295" dirty="0">
              <a:latin typeface="Times New Roman" panose="02020603050405020304"/>
              <a:cs typeface="Times New Roman" panose="02020603050405020304"/>
            </a:endParaRPr>
          </a:p>
          <a:p>
            <a:pPr>
              <a:spcBef>
                <a:spcPts val="35"/>
              </a:spcBef>
            </a:pPr>
            <a:endParaRPr sz="2645" dirty="0">
              <a:latin typeface="Times New Roman" panose="02020603050405020304"/>
              <a:cs typeface="Times New Roman" panose="02020603050405020304"/>
            </a:endParaRPr>
          </a:p>
          <a:p>
            <a:pPr algn="ctr">
              <a:lnSpc>
                <a:spcPct val="100000"/>
              </a:lnSpc>
            </a:pPr>
            <a:r>
              <a:rPr lang="en-US" sz="2120" b="1" spc="-40" dirty="0" smtClean="0">
                <a:latin typeface="Times New Roman" panose="02020603050405020304"/>
                <a:cs typeface="Times New Roman" panose="02020603050405020304"/>
              </a:rPr>
              <a:t>SURGICAL PATHOLOGY</a:t>
            </a:r>
            <a:endParaRPr lang="en-US" sz="2120" dirty="0">
              <a:latin typeface="Times New Roman" panose="02020603050405020304"/>
              <a:cs typeface="Times New Roman" panose="02020603050405020304"/>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Lipomas</a:t>
            </a:r>
            <a:endParaRPr lang="en-US" dirty="0"/>
          </a:p>
        </p:txBody>
      </p:sp>
      <p:sp>
        <p:nvSpPr>
          <p:cNvPr id="3" name="Content Placeholder 2"/>
          <p:cNvSpPr>
            <a:spLocks noGrp="1"/>
          </p:cNvSpPr>
          <p:nvPr>
            <p:ph idx="1"/>
          </p:nvPr>
        </p:nvSpPr>
        <p:spPr/>
        <p:txBody>
          <a:bodyPr/>
          <a:lstStyle/>
          <a:p>
            <a:r>
              <a:rPr lang="en-US" dirty="0" err="1" smtClean="0"/>
              <a:t>Lipomas</a:t>
            </a:r>
            <a:r>
              <a:rPr lang="en-US" dirty="0" smtClean="0"/>
              <a:t> </a:t>
            </a:r>
            <a:r>
              <a:rPr lang="en-US" dirty="0"/>
              <a:t>are collections of fatty tissue within the wall of the intestine that, when viewed </a:t>
            </a:r>
            <a:r>
              <a:rPr lang="en-US" dirty="0" err="1"/>
              <a:t>endoscopically</a:t>
            </a:r>
            <a:r>
              <a:rPr lang="en-US" dirty="0"/>
              <a:t>, have a mild yellowish appearance. </a:t>
            </a:r>
            <a:endParaRPr lang="en-US" dirty="0" smtClean="0"/>
          </a:p>
          <a:p>
            <a:r>
              <a:rPr lang="en-US" dirty="0" smtClean="0"/>
              <a:t>These </a:t>
            </a:r>
            <a:r>
              <a:rPr lang="en-US" dirty="0"/>
              <a:t>are completely benign tumors with no malignant potential. </a:t>
            </a:r>
            <a:endParaRPr lang="en-US" dirty="0" smtClean="0"/>
          </a:p>
          <a:p>
            <a:r>
              <a:rPr lang="en-US" dirty="0" err="1" smtClean="0"/>
              <a:t>Lipomas</a:t>
            </a:r>
            <a:r>
              <a:rPr lang="en-US" dirty="0" smtClean="0"/>
              <a:t> </a:t>
            </a:r>
            <a:r>
              <a:rPr lang="en-US" dirty="0"/>
              <a:t>do not need to be removed unless they become very large and cause obstructive symptoms (or bleeding due to ulceration).</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Stages of </a:t>
            </a:r>
            <a:r>
              <a:rPr lang="en-US" b="1" dirty="0" smtClean="0"/>
              <a:t>care - </a:t>
            </a:r>
            <a:r>
              <a:rPr lang="en-US" b="1" dirty="0"/>
              <a:t>Advanced disease</a:t>
            </a:r>
          </a:p>
        </p:txBody>
      </p:sp>
      <p:sp>
        <p:nvSpPr>
          <p:cNvPr id="3" name="Content Placeholder 2"/>
          <p:cNvSpPr>
            <a:spLocks noGrp="1"/>
          </p:cNvSpPr>
          <p:nvPr>
            <p:ph idx="1"/>
          </p:nvPr>
        </p:nvSpPr>
        <p:spPr/>
        <p:txBody>
          <a:bodyPr>
            <a:normAutofit fontScale="77500" lnSpcReduction="20000"/>
          </a:bodyPr>
          <a:lstStyle/>
          <a:p>
            <a:r>
              <a:rPr lang="en-US" b="1" dirty="0" smtClean="0">
                <a:solidFill>
                  <a:srgbClr val="FF0000"/>
                </a:solidFill>
              </a:rPr>
              <a:t>Systemic </a:t>
            </a:r>
            <a:r>
              <a:rPr lang="en-US" b="1" dirty="0">
                <a:solidFill>
                  <a:srgbClr val="FF0000"/>
                </a:solidFill>
              </a:rPr>
              <a:t>therapy </a:t>
            </a:r>
            <a:r>
              <a:rPr lang="en-US" dirty="0"/>
              <a:t>is the </a:t>
            </a:r>
            <a:r>
              <a:rPr lang="en-US" dirty="0">
                <a:solidFill>
                  <a:srgbClr val="FF0000"/>
                </a:solidFill>
              </a:rPr>
              <a:t>primary treatment </a:t>
            </a:r>
            <a:r>
              <a:rPr lang="en-US" dirty="0"/>
              <a:t>approach for metastatic colorectal cancer, as it aims to treat cancer cells throughout the body. </a:t>
            </a:r>
            <a:endParaRPr lang="en-US" dirty="0" smtClean="0"/>
          </a:p>
          <a:p>
            <a:r>
              <a:rPr lang="en-US" b="1" dirty="0" smtClean="0">
                <a:solidFill>
                  <a:srgbClr val="FF0000"/>
                </a:solidFill>
              </a:rPr>
              <a:t>Chemotherapy</a:t>
            </a:r>
            <a:r>
              <a:rPr lang="en-US" dirty="0" smtClean="0"/>
              <a:t> </a:t>
            </a:r>
            <a:r>
              <a:rPr lang="en-US" dirty="0"/>
              <a:t>is often used as the first-line treatment for metastatic colorectal cancer. Combination chemotherapy regimens are commonly used to kill cancer cells or slow down their growth. </a:t>
            </a:r>
            <a:endParaRPr lang="en-US" dirty="0" smtClean="0"/>
          </a:p>
          <a:p>
            <a:r>
              <a:rPr lang="en-US" b="1" dirty="0" smtClean="0">
                <a:solidFill>
                  <a:srgbClr val="FF0000"/>
                </a:solidFill>
              </a:rPr>
              <a:t>Targeted </a:t>
            </a:r>
            <a:r>
              <a:rPr lang="en-US" b="1" dirty="0">
                <a:solidFill>
                  <a:srgbClr val="FF0000"/>
                </a:solidFill>
              </a:rPr>
              <a:t>therapy </a:t>
            </a:r>
            <a:r>
              <a:rPr lang="en-US" dirty="0"/>
              <a:t>may be used in combination with chemotherapy for patients with specific genetic mutations, such as KRAS or BRAF mutations. </a:t>
            </a:r>
            <a:endParaRPr lang="en-US" dirty="0" smtClean="0"/>
          </a:p>
          <a:p>
            <a:r>
              <a:rPr lang="en-US" b="1" dirty="0" smtClean="0">
                <a:solidFill>
                  <a:srgbClr val="FF0000"/>
                </a:solidFill>
              </a:rPr>
              <a:t>Immunotherapy </a:t>
            </a:r>
            <a:r>
              <a:rPr lang="en-US" b="1" dirty="0">
                <a:solidFill>
                  <a:srgbClr val="FF0000"/>
                </a:solidFill>
              </a:rPr>
              <a:t>drugs </a:t>
            </a:r>
            <a:r>
              <a:rPr lang="en-US" dirty="0"/>
              <a:t>may be considered for patients with </a:t>
            </a:r>
            <a:r>
              <a:rPr lang="en-US" dirty="0" err="1"/>
              <a:t>tumours</a:t>
            </a:r>
            <a:r>
              <a:rPr lang="en-US" dirty="0"/>
              <a:t> that exhibit specific genetic markers, such as microsatellite instability-high (MSI-H) or mismatch repair deficiency (</a:t>
            </a:r>
            <a:r>
              <a:rPr lang="en-US" dirty="0" err="1"/>
              <a:t>dMMR</a:t>
            </a:r>
            <a:r>
              <a:rPr lang="en-US" dirty="0"/>
              <a:t>).</a:t>
            </a:r>
          </a:p>
          <a:p>
            <a:r>
              <a:rPr lang="en-US" dirty="0"/>
              <a:t>In some cases, surgery may be recommended for metastatic colorectal cancer to remove </a:t>
            </a:r>
            <a:r>
              <a:rPr lang="en-US" dirty="0" err="1"/>
              <a:t>tumours</a:t>
            </a:r>
            <a:r>
              <a:rPr lang="en-US" dirty="0"/>
              <a:t> that are causing symptoms or blocking the intestine. Localized treatments, such as radiofrequency ablation, </a:t>
            </a:r>
            <a:r>
              <a:rPr lang="en-US" dirty="0" err="1"/>
              <a:t>cryoablation</a:t>
            </a:r>
            <a:r>
              <a:rPr lang="en-US" dirty="0"/>
              <a:t>, or radiation therapy, may be used to treat specific areas of metastasis, such as liver metastases. Radiation therapy may be used to help control the disease and manage symptoms, such as pain or bleeding.</a:t>
            </a:r>
          </a:p>
          <a:p>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Prognostic Markers</a:t>
            </a:r>
            <a:endParaRPr lang="en-US" dirty="0"/>
          </a:p>
        </p:txBody>
      </p:sp>
      <p:sp>
        <p:nvSpPr>
          <p:cNvPr id="3" name="Content Placeholder 2"/>
          <p:cNvSpPr>
            <a:spLocks noGrp="1"/>
          </p:cNvSpPr>
          <p:nvPr>
            <p:ph idx="1"/>
          </p:nvPr>
        </p:nvSpPr>
        <p:spPr/>
        <p:txBody>
          <a:bodyPr>
            <a:normAutofit/>
          </a:bodyPr>
          <a:lstStyle/>
          <a:p>
            <a:r>
              <a:rPr lang="en-US" dirty="0" smtClean="0"/>
              <a:t>In </a:t>
            </a:r>
            <a:r>
              <a:rPr lang="en-US" dirty="0"/>
              <a:t>recent years, a number of </a:t>
            </a:r>
            <a:r>
              <a:rPr lang="en-US" dirty="0" err="1"/>
              <a:t>immunohistochemical</a:t>
            </a:r>
            <a:r>
              <a:rPr lang="en-US" dirty="0"/>
              <a:t> and molecular markers have been developed to predict outcome and also to help select therapies. </a:t>
            </a:r>
            <a:endParaRPr lang="en-US" dirty="0" smtClean="0"/>
          </a:p>
          <a:p>
            <a:r>
              <a:rPr lang="en-US" dirty="0" smtClean="0"/>
              <a:t>Colon </a:t>
            </a:r>
            <a:r>
              <a:rPr lang="en-US" dirty="0"/>
              <a:t>adenocarcinoma, the most frequent of malignant epithelial tumors affecting the gastrointestinal system, has been particularly evaluated in this way</a:t>
            </a:r>
            <a:r>
              <a:rPr lang="en-US" dirty="0" smtClean="0"/>
              <a:t>.</a:t>
            </a:r>
          </a:p>
          <a:p>
            <a:r>
              <a:rPr lang="en-US" dirty="0" smtClean="0"/>
              <a:t>Currently </a:t>
            </a:r>
            <a:r>
              <a:rPr lang="en-US" dirty="0"/>
              <a:t>useful markers that can be studied with </a:t>
            </a:r>
            <a:r>
              <a:rPr lang="en-US" dirty="0" err="1"/>
              <a:t>immunohistochemical</a:t>
            </a:r>
            <a:r>
              <a:rPr lang="en-US" dirty="0"/>
              <a:t> techniques include evaluation of p27, p53, </a:t>
            </a:r>
            <a:r>
              <a:rPr lang="en-US" dirty="0" err="1"/>
              <a:t>thymidylate</a:t>
            </a:r>
            <a:r>
              <a:rPr lang="en-US" dirty="0"/>
              <a:t> </a:t>
            </a:r>
            <a:r>
              <a:rPr lang="en-US" dirty="0" smtClean="0"/>
              <a:t>synthase, </a:t>
            </a:r>
            <a:r>
              <a:rPr lang="en-US" dirty="0"/>
              <a:t>and </a:t>
            </a:r>
            <a:r>
              <a:rPr lang="en-US" dirty="0" smtClean="0"/>
              <a:t>EGFR,</a:t>
            </a:r>
            <a:r>
              <a:rPr lang="en-US" baseline="30000" dirty="0" smtClean="0"/>
              <a:t> </a:t>
            </a:r>
            <a:r>
              <a:rPr lang="en-US" dirty="0"/>
              <a:t>although the usefulness of these markers, with the exception of EGFR, is still in question. </a:t>
            </a:r>
            <a:endParaRPr lang="en-US" dirty="0" smtClean="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Prognostic Markers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a:t>
            </a:r>
            <a:r>
              <a:rPr lang="en-US" dirty="0"/>
              <a:t>absence of p27 has been suggested to be a strong negative prognostic marker, particularly in stage II colon cancer, and may help select patients who will benefit from adjuvant therapy. p53 nuclear expression is also associated with shortened survival and might be useful as an independent predictor in patients in whom colorectal carcinoma is metastatic to regional lymph nodes. </a:t>
            </a:r>
            <a:endParaRPr lang="en-US" dirty="0" smtClean="0"/>
          </a:p>
          <a:p>
            <a:r>
              <a:rPr lang="en-US" dirty="0" smtClean="0"/>
              <a:t>Overexpression </a:t>
            </a:r>
            <a:r>
              <a:rPr lang="en-US" dirty="0"/>
              <a:t>of </a:t>
            </a:r>
            <a:r>
              <a:rPr lang="en-US" dirty="0" err="1"/>
              <a:t>thymidylate</a:t>
            </a:r>
            <a:r>
              <a:rPr lang="en-US" dirty="0"/>
              <a:t> synthase has also been associated with poor prognosis and resistance to 5-flourouracil chemotherapy. EGFR expression is also an indicator of increased likelihood of metastases and decreased survival, but </a:t>
            </a:r>
            <a:r>
              <a:rPr lang="en-US" dirty="0" err="1"/>
              <a:t>immunoreactivity</a:t>
            </a:r>
            <a:r>
              <a:rPr lang="en-US" dirty="0"/>
              <a:t> is also associated with clinical response to </a:t>
            </a:r>
            <a:r>
              <a:rPr lang="en-US" dirty="0" err="1"/>
              <a:t>cetuximab</a:t>
            </a:r>
            <a:r>
              <a:rPr lang="en-US" dirty="0"/>
              <a:t> (Erbitux) therapy.</a:t>
            </a:r>
            <a:r>
              <a:rPr lang="en-US" baseline="30000" dirty="0"/>
              <a:t>29</a:t>
            </a:r>
            <a:r>
              <a:rPr lang="en-US" dirty="0"/>
              <a:t> Loss of expression of SMAD4 (</a:t>
            </a:r>
            <a:r>
              <a:rPr lang="en-US" i="1" dirty="0"/>
              <a:t>DPC4</a:t>
            </a:r>
            <a:r>
              <a:rPr lang="en-US" dirty="0"/>
              <a:t>), a gene found on chromosome 4, is also associated with poor prognosis in colorectal </a:t>
            </a:r>
            <a:r>
              <a:rPr lang="en-US" dirty="0" smtClean="0"/>
              <a:t>carcinoma. </a:t>
            </a:r>
            <a:r>
              <a:rPr lang="en-US" dirty="0"/>
              <a:t>This </a:t>
            </a:r>
            <a:r>
              <a:rPr lang="en-US" dirty="0" err="1"/>
              <a:t>immunostain</a:t>
            </a:r>
            <a:r>
              <a:rPr lang="en-US" dirty="0"/>
              <a:t> is not diagnostically useful because it is also expressed in other carcinomas, including </a:t>
            </a:r>
            <a:r>
              <a:rPr lang="en-US" dirty="0" smtClean="0"/>
              <a:t>pancreas.</a:t>
            </a:r>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Prognostic Markers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Microsatellite </a:t>
            </a:r>
            <a:r>
              <a:rPr lang="en-US" dirty="0"/>
              <a:t>instability can also be tested with </a:t>
            </a:r>
            <a:r>
              <a:rPr lang="en-US" dirty="0" err="1"/>
              <a:t>immunohistochemical</a:t>
            </a:r>
            <a:r>
              <a:rPr lang="en-US" dirty="0"/>
              <a:t> reactions that evaluate the proteins MLH1, MSH2, MSH6, and </a:t>
            </a:r>
            <a:r>
              <a:rPr lang="en-US" dirty="0" smtClean="0"/>
              <a:t>PMS2.</a:t>
            </a:r>
          </a:p>
          <a:p>
            <a:r>
              <a:rPr lang="en-US" dirty="0" smtClean="0"/>
              <a:t>Mutations </a:t>
            </a:r>
            <a:r>
              <a:rPr lang="en-US" dirty="0"/>
              <a:t>in one or several DNA mismatch repair genes lead to the development of microsatellite instability (MSI) in hereditary </a:t>
            </a:r>
            <a:r>
              <a:rPr lang="en-US" dirty="0" err="1"/>
              <a:t>nonpolyposis</a:t>
            </a:r>
            <a:r>
              <a:rPr lang="en-US" dirty="0"/>
              <a:t> colorectal cancer and in 15% to 20% of patients with sporadic colorectal adenocarcinoma. </a:t>
            </a:r>
            <a:endParaRPr lang="en-US" dirty="0" smtClean="0"/>
          </a:p>
          <a:p>
            <a:r>
              <a:rPr lang="en-US" dirty="0" smtClean="0"/>
              <a:t>MSI </a:t>
            </a:r>
            <a:r>
              <a:rPr lang="en-US" dirty="0"/>
              <a:t>is associated with improved survival in both sporadic and hereditary tumors. Mutations in mismatch repair genes result in absence of expression of one or more of the proteins; this is seen as negative </a:t>
            </a:r>
            <a:r>
              <a:rPr lang="en-US" dirty="0" err="1"/>
              <a:t>immunostaining</a:t>
            </a:r>
            <a:r>
              <a:rPr lang="en-US" dirty="0"/>
              <a:t> and is strongly associated with MSI. </a:t>
            </a:r>
            <a:endParaRPr lang="en-US" dirty="0" smtClean="0"/>
          </a:p>
          <a:p>
            <a:r>
              <a:rPr lang="en-US" dirty="0" smtClean="0"/>
              <a:t>High </a:t>
            </a:r>
            <a:r>
              <a:rPr lang="en-US" dirty="0"/>
              <a:t>SATB2 expression is an independent marker of good prognosis in colon cancer and may modulate sensitivity to chemotherapy and </a:t>
            </a:r>
            <a:r>
              <a:rPr lang="en-US" dirty="0" smtClean="0"/>
              <a:t>radiation.</a:t>
            </a: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Title 1"/>
          <p:cNvSpPr txBox="1"/>
          <p:nvPr/>
        </p:nvSpPr>
        <p:spPr>
          <a:xfrm>
            <a:off x="1631576" y="715494"/>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40" dirty="0" smtClean="0">
                <a:solidFill>
                  <a:srgbClr val="002060"/>
                </a:solidFill>
                <a:latin typeface="Times New Roman" panose="02020603050405020304"/>
                <a:cs typeface="Times New Roman" panose="02020603050405020304"/>
              </a:rPr>
              <a:t>Diagnosis of Tumors of the Anal Tract</a:t>
            </a:r>
            <a:endParaRPr lang="en-US" b="1" dirty="0">
              <a:solidFill>
                <a:srgbClr val="00206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5136" y="2860096"/>
            <a:ext cx="4681728" cy="3121152"/>
          </a:xfrm>
          <a:prstGeom prst="rect">
            <a:avLst/>
          </a:prstGeo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3555" name="Rectangle 3"/>
          <p:cNvSpPr>
            <a:spLocks noGrp="1" noChangeArrowheads="1"/>
          </p:cNvSpPr>
          <p:nvPr>
            <p:ph type="title"/>
          </p:nvPr>
        </p:nvSpPr>
        <p:spPr>
          <a:xfrm>
            <a:off x="838200" y="365125"/>
            <a:ext cx="10515600" cy="471489"/>
          </a:xfrm>
        </p:spPr>
        <p:txBody>
          <a:bodyPr>
            <a:normAutofit fontScale="90000"/>
          </a:bodyPr>
          <a:lstStyle/>
          <a:p>
            <a:r>
              <a:rPr lang="bg-BG" sz="2100" b="1" dirty="0">
                <a:solidFill>
                  <a:srgbClr val="FF0000"/>
                </a:solidFill>
              </a:rPr>
              <a:t>Pathology and Genetics of Tumours of the Digestive System</a:t>
            </a:r>
            <a:r>
              <a:rPr lang="bg-BG" sz="2800" b="1" dirty="0">
                <a:solidFill>
                  <a:srgbClr val="FF0000"/>
                </a:solidFill>
              </a:rPr>
              <a:t> </a:t>
            </a:r>
            <a:r>
              <a:rPr lang="bg-BG" sz="1200" b="1" i="1" dirty="0">
                <a:solidFill>
                  <a:srgbClr val="FF0000"/>
                </a:solidFill>
                <a:latin typeface="Arial Narrow" panose="020B0606020202030204" pitchFamily="34" charset="0"/>
              </a:rPr>
              <a:t>World Health Organization Classification of Tumours</a:t>
            </a:r>
            <a:r>
              <a:rPr lang="bg-BG" sz="2800" dirty="0">
                <a:solidFill>
                  <a:srgbClr val="FF0000"/>
                </a:solidFill>
              </a:rPr>
              <a:t> </a:t>
            </a:r>
            <a:r>
              <a:rPr lang="bg-BG" sz="1200" b="1" i="1" dirty="0">
                <a:solidFill>
                  <a:srgbClr val="FF0000"/>
                </a:solidFill>
                <a:latin typeface="Arial Narrow" panose="020B0606020202030204" pitchFamily="34" charset="0"/>
              </a:rPr>
              <a:t>2000</a:t>
            </a:r>
            <a:r>
              <a:rPr lang="bg-BG" sz="2800" dirty="0">
                <a:solidFill>
                  <a:srgbClr val="FF0000"/>
                </a:solidFill>
              </a:rPr>
              <a:t> </a:t>
            </a:r>
            <a:r>
              <a:rPr lang="en-US" sz="2800" dirty="0">
                <a:solidFill>
                  <a:srgbClr val="FF0000"/>
                </a:solidFill>
              </a:rPr>
              <a:t>               	</a:t>
            </a:r>
            <a:endParaRPr lang="bg-BG" sz="2800" dirty="0">
              <a:solidFill>
                <a:srgbClr val="FF0000"/>
              </a:solidFill>
            </a:endParaRPr>
          </a:p>
        </p:txBody>
      </p:sp>
      <p:sp>
        <p:nvSpPr>
          <p:cNvPr id="23556" name="Rectangle 4"/>
          <p:cNvSpPr>
            <a:spLocks noGrp="1" noChangeArrowheads="1"/>
          </p:cNvSpPr>
          <p:nvPr>
            <p:ph type="body" idx="1"/>
          </p:nvPr>
        </p:nvSpPr>
        <p:spPr>
          <a:xfrm>
            <a:off x="1524000" y="836614"/>
            <a:ext cx="9144000" cy="434975"/>
          </a:xfrm>
        </p:spPr>
        <p:txBody>
          <a:bodyPr>
            <a:normAutofit lnSpcReduction="10000"/>
          </a:bodyPr>
          <a:lstStyle/>
          <a:p>
            <a:pPr algn="ctr">
              <a:lnSpc>
                <a:spcPct val="90000"/>
              </a:lnSpc>
            </a:pPr>
            <a:r>
              <a:rPr lang="bg-BG">
                <a:solidFill>
                  <a:srgbClr val="A50021"/>
                </a:solidFill>
                <a:latin typeface="Arial Black" panose="020B0A04020102020204" pitchFamily="34" charset="0"/>
              </a:rPr>
              <a:t>Anatomy of the anal canal</a:t>
            </a:r>
          </a:p>
        </p:txBody>
      </p:sp>
      <p:pic>
        <p:nvPicPr>
          <p:cNvPr id="23557" name="Picture 5" descr="10-Anal"/>
          <p:cNvPicPr>
            <a:picLocks noChangeAspect="1" noChangeArrowheads="1"/>
          </p:cNvPicPr>
          <p:nvPr/>
        </p:nvPicPr>
        <p:blipFill rotWithShape="1">
          <a:blip r:embed="rId3">
            <a:extLst>
              <a:ext uri="{28A0092B-C50C-407E-A947-70E740481C1C}">
                <a14:useLocalDpi xmlns:a14="http://schemas.microsoft.com/office/drawing/2010/main" val="0"/>
              </a:ext>
            </a:extLst>
          </a:blip>
          <a:srcRect b="9617"/>
          <a:stretch>
            <a:fillRect/>
          </a:stretch>
        </p:blipFill>
        <p:spPr bwMode="auto">
          <a:xfrm>
            <a:off x="1525337" y="1628777"/>
            <a:ext cx="9141326" cy="47548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4579" name="Rectangle 3"/>
          <p:cNvSpPr>
            <a:spLocks noGrp="1" noChangeArrowheads="1"/>
          </p:cNvSpPr>
          <p:nvPr>
            <p:ph type="title"/>
          </p:nvPr>
        </p:nvSpPr>
        <p:spPr/>
        <p:txBody>
          <a:bodyPr/>
          <a:lstStyle/>
          <a:p>
            <a:endParaRPr lang="bg-BG" sz="2800" dirty="0">
              <a:solidFill>
                <a:srgbClr val="FFFF00"/>
              </a:solidFill>
            </a:endParaRPr>
          </a:p>
        </p:txBody>
      </p:sp>
      <p:sp>
        <p:nvSpPr>
          <p:cNvPr id="24580" name="Rectangle 4"/>
          <p:cNvSpPr>
            <a:spLocks noGrp="1" noChangeArrowheads="1"/>
          </p:cNvSpPr>
          <p:nvPr>
            <p:ph type="body" idx="1"/>
          </p:nvPr>
        </p:nvSpPr>
        <p:spPr>
          <a:xfrm>
            <a:off x="1524000" y="1052514"/>
            <a:ext cx="9144000" cy="363537"/>
          </a:xfrm>
        </p:spPr>
        <p:txBody>
          <a:bodyPr>
            <a:normAutofit fontScale="92500"/>
          </a:bodyPr>
          <a:lstStyle/>
          <a:p>
            <a:pPr algn="ctr">
              <a:lnSpc>
                <a:spcPct val="80000"/>
              </a:lnSpc>
            </a:pPr>
            <a:r>
              <a:rPr lang="bg-BG" sz="1900">
                <a:solidFill>
                  <a:srgbClr val="A50021"/>
                </a:solidFill>
                <a:latin typeface="Arial Black" panose="020B0A04020102020204" pitchFamily="34" charset="0"/>
              </a:rPr>
              <a:t>WHO histological classification of tumours of the anal canal</a:t>
            </a:r>
            <a:r>
              <a:rPr lang="en-US" sz="1900">
                <a:solidFill>
                  <a:srgbClr val="A50021"/>
                </a:solidFill>
                <a:latin typeface="Arial Black" panose="020B0A04020102020204" pitchFamily="34" charset="0"/>
              </a:rPr>
              <a:t> (2000)</a:t>
            </a:r>
            <a:endParaRPr lang="bg-BG" sz="1900">
              <a:solidFill>
                <a:srgbClr val="A50021"/>
              </a:solidFill>
              <a:latin typeface="Arial Black" panose="020B0A04020102020204" pitchFamily="34" charset="0"/>
            </a:endParaRPr>
          </a:p>
        </p:txBody>
      </p:sp>
      <p:pic>
        <p:nvPicPr>
          <p:cNvPr id="24581" name="Picture 5" descr="11-A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650" y="1898216"/>
            <a:ext cx="12014699" cy="47548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5603" name="Rectangle 3"/>
          <p:cNvSpPr>
            <a:spLocks noGrp="1" noChangeArrowheads="1"/>
          </p:cNvSpPr>
          <p:nvPr>
            <p:ph type="title"/>
          </p:nvPr>
        </p:nvSpPr>
        <p:spPr/>
        <p:txBody>
          <a:bodyPr/>
          <a:lstStyle/>
          <a:p>
            <a:endParaRPr lang="bg-BG" sz="2800" dirty="0">
              <a:solidFill>
                <a:srgbClr val="FFFF00"/>
              </a:solidFill>
            </a:endParaRPr>
          </a:p>
        </p:txBody>
      </p:sp>
      <p:sp>
        <p:nvSpPr>
          <p:cNvPr id="25604" name="Rectangle 4"/>
          <p:cNvSpPr>
            <a:spLocks noGrp="1" noChangeArrowheads="1"/>
          </p:cNvSpPr>
          <p:nvPr>
            <p:ph type="body" idx="1"/>
          </p:nvPr>
        </p:nvSpPr>
        <p:spPr>
          <a:xfrm>
            <a:off x="1524000" y="908051"/>
            <a:ext cx="9144000" cy="360363"/>
          </a:xfrm>
        </p:spPr>
        <p:txBody>
          <a:bodyPr/>
          <a:lstStyle/>
          <a:p>
            <a:pPr algn="ctr">
              <a:lnSpc>
                <a:spcPct val="80000"/>
              </a:lnSpc>
            </a:pPr>
            <a:r>
              <a:rPr lang="bg-BG" sz="2000">
                <a:solidFill>
                  <a:srgbClr val="A50021"/>
                </a:solidFill>
                <a:latin typeface="Arial Black" panose="020B0A04020102020204" pitchFamily="34" charset="0"/>
              </a:rPr>
              <a:t>TNM classification of tumours of the anal canal</a:t>
            </a:r>
            <a:r>
              <a:rPr lang="en-US" sz="2000">
                <a:solidFill>
                  <a:srgbClr val="A50021"/>
                </a:solidFill>
                <a:latin typeface="Arial Black" panose="020B0A04020102020204" pitchFamily="34" charset="0"/>
              </a:rPr>
              <a:t> (STAGING)</a:t>
            </a:r>
            <a:endParaRPr lang="bg-BG" sz="2000">
              <a:solidFill>
                <a:srgbClr val="A50021"/>
              </a:solidFill>
              <a:latin typeface="Arial Black" panose="020B0A04020102020204" pitchFamily="34" charset="0"/>
            </a:endParaRPr>
          </a:p>
        </p:txBody>
      </p:sp>
      <p:pic>
        <p:nvPicPr>
          <p:cNvPr id="25605" name="Picture 5" descr="12-A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9" y="1341438"/>
            <a:ext cx="8785225" cy="515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6627" name="Rectangle 3"/>
          <p:cNvSpPr>
            <a:spLocks noGrp="1" noChangeArrowheads="1"/>
          </p:cNvSpPr>
          <p:nvPr>
            <p:ph type="title"/>
          </p:nvPr>
        </p:nvSpPr>
        <p:spPr/>
        <p:txBody>
          <a:bodyPr/>
          <a:lstStyle/>
          <a:p>
            <a:endParaRPr lang="bg-BG" sz="2800" dirty="0">
              <a:solidFill>
                <a:srgbClr val="FFFF00"/>
              </a:solidFill>
            </a:endParaRPr>
          </a:p>
        </p:txBody>
      </p:sp>
      <p:sp>
        <p:nvSpPr>
          <p:cNvPr id="26628" name="Rectangle 4"/>
          <p:cNvSpPr>
            <a:spLocks noGrp="1" noChangeArrowheads="1"/>
          </p:cNvSpPr>
          <p:nvPr>
            <p:ph type="body" idx="1"/>
          </p:nvPr>
        </p:nvSpPr>
        <p:spPr>
          <a:xfrm>
            <a:off x="1524000" y="836614"/>
            <a:ext cx="9144000" cy="363537"/>
          </a:xfrm>
        </p:spPr>
        <p:txBody>
          <a:bodyPr/>
          <a:lstStyle/>
          <a:p>
            <a:pPr algn="ctr">
              <a:lnSpc>
                <a:spcPct val="80000"/>
              </a:lnSpc>
            </a:pPr>
            <a:r>
              <a:rPr lang="en-US" sz="2000">
                <a:solidFill>
                  <a:srgbClr val="A50021"/>
                </a:solidFill>
                <a:latin typeface="Arial Black" panose="020B0A04020102020204" pitchFamily="34" charset="0"/>
              </a:rPr>
              <a:t>SQUAMOUS CELL CARCINOMA - PURE</a:t>
            </a:r>
            <a:endParaRPr lang="bg-BG" sz="2000">
              <a:solidFill>
                <a:srgbClr val="A50021"/>
              </a:solidFill>
              <a:latin typeface="Arial Black" panose="020B0A04020102020204" pitchFamily="34" charset="0"/>
            </a:endParaRPr>
          </a:p>
        </p:txBody>
      </p:sp>
      <p:pic>
        <p:nvPicPr>
          <p:cNvPr id="26629" name="Picture 5" descr="13-A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1341438"/>
            <a:ext cx="2847975" cy="4895850"/>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14-An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4789" y="1331914"/>
            <a:ext cx="2447925" cy="2312987"/>
          </a:xfrm>
          <a:prstGeom prst="rect">
            <a:avLst/>
          </a:prstGeom>
          <a:noFill/>
          <a:extLst>
            <a:ext uri="{909E8E84-426E-40DD-AFC4-6F175D3DCCD1}">
              <a14:hiddenFill xmlns:a14="http://schemas.microsoft.com/office/drawing/2010/main">
                <a:solidFill>
                  <a:srgbClr val="FFFFFF"/>
                </a:solidFill>
              </a14:hiddenFill>
            </a:ext>
          </a:extLst>
        </p:spPr>
      </p:pic>
      <p:pic>
        <p:nvPicPr>
          <p:cNvPr id="26631" name="Picture 7" descr="16-MICRO-SPIN-PURE-KERATINIZ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6501" y="1333500"/>
            <a:ext cx="2447925" cy="2311400"/>
          </a:xfrm>
          <a:prstGeom prst="rect">
            <a:avLst/>
          </a:prstGeom>
          <a:noFill/>
          <a:extLst>
            <a:ext uri="{909E8E84-426E-40DD-AFC4-6F175D3DCCD1}">
              <a14:hiddenFill xmlns:a14="http://schemas.microsoft.com/office/drawing/2010/main">
                <a:solidFill>
                  <a:srgbClr val="FFFFFF"/>
                </a:solidFill>
              </a14:hiddenFill>
            </a:ext>
          </a:extLst>
        </p:spPr>
      </p:pic>
      <p:pic>
        <p:nvPicPr>
          <p:cNvPr id="26632" name="Picture 8" descr="54-Denta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9375" y="4005263"/>
            <a:ext cx="2808288" cy="2260600"/>
          </a:xfrm>
          <a:prstGeom prst="rect">
            <a:avLst/>
          </a:prstGeom>
          <a:noFill/>
          <a:extLst>
            <a:ext uri="{909E8E84-426E-40DD-AFC4-6F175D3DCCD1}">
              <a14:hiddenFill xmlns:a14="http://schemas.microsoft.com/office/drawing/2010/main">
                <a:solidFill>
                  <a:srgbClr val="FFFFFF"/>
                </a:solidFill>
              </a14:hiddenFill>
            </a:ext>
          </a:extLst>
        </p:spPr>
      </p:pic>
      <p:pic>
        <p:nvPicPr>
          <p:cNvPr id="26633" name="Picture 9" descr="Arrow-rotate"/>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401051" y="4221164"/>
            <a:ext cx="2016125" cy="2016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7651" name="Rectangle 3"/>
          <p:cNvSpPr>
            <a:spLocks noGrp="1" noChangeArrowheads="1"/>
          </p:cNvSpPr>
          <p:nvPr>
            <p:ph type="title"/>
          </p:nvPr>
        </p:nvSpPr>
        <p:spPr/>
        <p:txBody>
          <a:bodyPr/>
          <a:lstStyle/>
          <a:p>
            <a:endParaRPr lang="bg-BG" sz="2800" dirty="0">
              <a:solidFill>
                <a:srgbClr val="FFFF00"/>
              </a:solidFill>
            </a:endParaRPr>
          </a:p>
        </p:txBody>
      </p:sp>
      <p:sp>
        <p:nvSpPr>
          <p:cNvPr id="27652" name="Rectangle 4"/>
          <p:cNvSpPr>
            <a:spLocks noGrp="1" noChangeArrowheads="1"/>
          </p:cNvSpPr>
          <p:nvPr>
            <p:ph type="body" idx="1"/>
          </p:nvPr>
        </p:nvSpPr>
        <p:spPr>
          <a:xfrm>
            <a:off x="1524000" y="836614"/>
            <a:ext cx="9144000" cy="434975"/>
          </a:xfrm>
        </p:spPr>
        <p:txBody>
          <a:bodyPr>
            <a:normAutofit lnSpcReduction="10000"/>
          </a:bodyPr>
          <a:lstStyle/>
          <a:p>
            <a:pPr algn="ctr">
              <a:lnSpc>
                <a:spcPct val="90000"/>
              </a:lnSpc>
            </a:pPr>
            <a:r>
              <a:rPr lang="en-US">
                <a:solidFill>
                  <a:srgbClr val="A50021"/>
                </a:solidFill>
                <a:latin typeface="Arial Black" panose="020B0A04020102020204" pitchFamily="34" charset="0"/>
              </a:rPr>
              <a:t>SQUAMOUS CELL CARCINOMA – COMBINED</a:t>
            </a:r>
            <a:endParaRPr lang="bg-BG">
              <a:solidFill>
                <a:srgbClr val="A50021"/>
              </a:solidFill>
              <a:latin typeface="Arial Black" panose="020B0A04020102020204" pitchFamily="34" charset="0"/>
            </a:endParaRPr>
          </a:p>
        </p:txBody>
      </p:sp>
      <p:pic>
        <p:nvPicPr>
          <p:cNvPr id="27653" name="Picture 5" descr="17-MICRO-SPIN-BASO-KERATINIZ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251" y="1427163"/>
            <a:ext cx="3025775" cy="2362200"/>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19-MICRO-SPIN-BASALOID-COMBINATED-ANU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3960814"/>
            <a:ext cx="5976938" cy="2416175"/>
          </a:xfrm>
          <a:prstGeom prst="rect">
            <a:avLst/>
          </a:prstGeom>
          <a:noFill/>
          <a:extLst>
            <a:ext uri="{909E8E84-426E-40DD-AFC4-6F175D3DCCD1}">
              <a14:hiddenFill xmlns:a14="http://schemas.microsoft.com/office/drawing/2010/main">
                <a:solidFill>
                  <a:srgbClr val="FFFFFF"/>
                </a:solidFill>
              </a14:hiddenFill>
            </a:ext>
          </a:extLst>
        </p:spPr>
      </p:pic>
      <p:pic>
        <p:nvPicPr>
          <p:cNvPr id="27655" name="Picture 7" descr="18-MICRO-SPIN-BASALOIDN+Necros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1900" y="1412875"/>
            <a:ext cx="2808288" cy="237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Hemangiomas</a:t>
            </a:r>
            <a:endParaRPr lang="en-US" dirty="0"/>
          </a:p>
        </p:txBody>
      </p:sp>
      <p:sp>
        <p:nvSpPr>
          <p:cNvPr id="3" name="Content Placeholder 2"/>
          <p:cNvSpPr>
            <a:spLocks noGrp="1"/>
          </p:cNvSpPr>
          <p:nvPr>
            <p:ph idx="1"/>
          </p:nvPr>
        </p:nvSpPr>
        <p:spPr/>
        <p:txBody>
          <a:bodyPr>
            <a:normAutofit fontScale="92500" lnSpcReduction="20000"/>
          </a:bodyPr>
          <a:lstStyle/>
          <a:p>
            <a:r>
              <a:rPr lang="en-US" dirty="0" err="1" smtClean="0"/>
              <a:t>Hemangiomas</a:t>
            </a:r>
            <a:r>
              <a:rPr lang="en-US" dirty="0" smtClean="0"/>
              <a:t> </a:t>
            </a:r>
            <a:r>
              <a:rPr lang="en-US" dirty="0"/>
              <a:t>are collections of blood vessels that form a benign vascular tumor in the wall of the stomach or intestine. </a:t>
            </a:r>
            <a:endParaRPr lang="en-US" dirty="0" smtClean="0"/>
          </a:p>
          <a:p>
            <a:r>
              <a:rPr lang="en-US" dirty="0" smtClean="0"/>
              <a:t>They </a:t>
            </a:r>
            <a:r>
              <a:rPr lang="en-US" dirty="0"/>
              <a:t>are benign and sometimes found in conjunction with other syndromes. </a:t>
            </a:r>
            <a:endParaRPr lang="en-US" dirty="0" smtClean="0"/>
          </a:p>
          <a:p>
            <a:r>
              <a:rPr lang="en-US" dirty="0" err="1" smtClean="0"/>
              <a:t>Hemangiomas</a:t>
            </a:r>
            <a:r>
              <a:rPr lang="en-US" dirty="0" smtClean="0"/>
              <a:t> </a:t>
            </a:r>
            <a:r>
              <a:rPr lang="en-US" dirty="0"/>
              <a:t>can cause gastrointestinal bleeding and anemia. </a:t>
            </a:r>
            <a:endParaRPr lang="en-US" dirty="0" smtClean="0"/>
          </a:p>
          <a:p>
            <a:r>
              <a:rPr lang="en-US" dirty="0" smtClean="0"/>
              <a:t>They </a:t>
            </a:r>
            <a:r>
              <a:rPr lang="en-US" dirty="0"/>
              <a:t>are detected by endoscopy. They can be treated </a:t>
            </a:r>
            <a:r>
              <a:rPr lang="en-US" dirty="0" err="1"/>
              <a:t>endoscopically</a:t>
            </a:r>
            <a:r>
              <a:rPr lang="en-US" dirty="0"/>
              <a:t> with application of a heater probe to burn the vessels. </a:t>
            </a:r>
            <a:endParaRPr lang="en-US" dirty="0" smtClean="0"/>
          </a:p>
          <a:p>
            <a:r>
              <a:rPr lang="en-US" dirty="0" smtClean="0"/>
              <a:t>Patients </a:t>
            </a:r>
            <a:r>
              <a:rPr lang="en-US" dirty="0"/>
              <a:t>may need resection of areas of intestine heavily involved with </a:t>
            </a:r>
            <a:r>
              <a:rPr lang="en-US" dirty="0" err="1"/>
              <a:t>hemangiomas</a:t>
            </a:r>
            <a:r>
              <a:rPr lang="en-US" dirty="0"/>
              <a:t> if they cause significant bleeding. </a:t>
            </a:r>
            <a:endParaRPr lang="en-US" dirty="0" smtClean="0"/>
          </a:p>
          <a:p>
            <a:r>
              <a:rPr lang="en-US" dirty="0" smtClean="0"/>
              <a:t>Various </a:t>
            </a:r>
            <a:r>
              <a:rPr lang="en-US" dirty="0"/>
              <a:t>medicinal therapies (i.e. estrogens) have been tried to reduce the amount of bleeding from </a:t>
            </a:r>
            <a:r>
              <a:rPr lang="en-US" dirty="0" err="1"/>
              <a:t>hemangiomas</a:t>
            </a:r>
            <a:r>
              <a:rPr lang="en-US" dirty="0"/>
              <a:t>. Reports of success have been variable.</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8675" name="Rectangle 3"/>
          <p:cNvSpPr>
            <a:spLocks noGrp="1" noChangeArrowheads="1"/>
          </p:cNvSpPr>
          <p:nvPr>
            <p:ph type="title"/>
          </p:nvPr>
        </p:nvSpPr>
        <p:spPr/>
        <p:txBody>
          <a:bodyPr/>
          <a:lstStyle/>
          <a:p>
            <a:endParaRPr lang="bg-BG" sz="2800" dirty="0">
              <a:solidFill>
                <a:srgbClr val="FFFF00"/>
              </a:solidFill>
            </a:endParaRPr>
          </a:p>
        </p:txBody>
      </p:sp>
      <p:sp>
        <p:nvSpPr>
          <p:cNvPr id="28676" name="Rectangle 4"/>
          <p:cNvSpPr>
            <a:spLocks noGrp="1" noChangeArrowheads="1"/>
          </p:cNvSpPr>
          <p:nvPr>
            <p:ph type="body" idx="1"/>
          </p:nvPr>
        </p:nvSpPr>
        <p:spPr>
          <a:xfrm>
            <a:off x="1524000" y="908051"/>
            <a:ext cx="9144000" cy="434975"/>
          </a:xfrm>
        </p:spPr>
        <p:txBody>
          <a:bodyPr>
            <a:normAutofit lnSpcReduction="10000"/>
          </a:bodyPr>
          <a:lstStyle/>
          <a:p>
            <a:pPr algn="ctr">
              <a:lnSpc>
                <a:spcPct val="90000"/>
              </a:lnSpc>
            </a:pPr>
            <a:r>
              <a:rPr lang="en-US" b="0">
                <a:solidFill>
                  <a:srgbClr val="A50021"/>
                </a:solidFill>
                <a:latin typeface="Arial Black" panose="020B0A04020102020204" pitchFamily="34" charset="0"/>
              </a:rPr>
              <a:t>MUCINOUS ADENOCARCINOMA</a:t>
            </a:r>
            <a:endParaRPr lang="bg-BG" b="0">
              <a:solidFill>
                <a:srgbClr val="A50021"/>
              </a:solidFill>
              <a:latin typeface="Arial Black" panose="020B0A04020102020204" pitchFamily="34" charset="0"/>
            </a:endParaRPr>
          </a:p>
        </p:txBody>
      </p:sp>
      <p:pic>
        <p:nvPicPr>
          <p:cNvPr id="28677" name="Picture 5" descr="20-MUCINOUS-AN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1451" y="1487488"/>
            <a:ext cx="7129463" cy="4811712"/>
          </a:xfrm>
          <a:prstGeom prst="rect">
            <a:avLst/>
          </a:prstGeom>
          <a:noFill/>
          <a:extLst>
            <a:ext uri="{909E8E84-426E-40DD-AFC4-6F175D3DCCD1}">
              <a14:hiddenFill xmlns:a14="http://schemas.microsoft.com/office/drawing/2010/main">
                <a:solidFill>
                  <a:srgbClr val="FFFFFF"/>
                </a:solidFill>
              </a14:hiddenFill>
            </a:ext>
          </a:extLst>
        </p:spPr>
      </p:pic>
      <p:sp>
        <p:nvSpPr>
          <p:cNvPr id="28678" name="Text Box 6"/>
          <p:cNvSpPr txBox="1">
            <a:spLocks noChangeArrowheads="1"/>
          </p:cNvSpPr>
          <p:nvPr/>
        </p:nvSpPr>
        <p:spPr bwMode="auto">
          <a:xfrm>
            <a:off x="8401050" y="2781300"/>
            <a:ext cx="6477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3200" b="1">
                <a:solidFill>
                  <a:srgbClr val="00FF00"/>
                </a:solidFill>
                <a:latin typeface="Arial Black" panose="020B0A04020102020204" pitchFamily="34" charset="0"/>
              </a:rPr>
              <a:t>&gt;</a:t>
            </a:r>
            <a:endParaRPr lang="bg-BG" sz="3200" b="1">
              <a:solidFill>
                <a:srgbClr val="00FF00"/>
              </a:solidFill>
              <a:latin typeface="Arial Black" panose="020B0A040201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29699" name="Rectangle 3"/>
          <p:cNvSpPr>
            <a:spLocks noGrp="1" noChangeArrowheads="1"/>
          </p:cNvSpPr>
          <p:nvPr>
            <p:ph type="title"/>
          </p:nvPr>
        </p:nvSpPr>
        <p:spPr/>
        <p:txBody>
          <a:bodyPr/>
          <a:lstStyle/>
          <a:p>
            <a:endParaRPr lang="bg-BG" sz="2800" dirty="0">
              <a:solidFill>
                <a:srgbClr val="FFFF00"/>
              </a:solidFill>
            </a:endParaRPr>
          </a:p>
        </p:txBody>
      </p:sp>
      <p:sp>
        <p:nvSpPr>
          <p:cNvPr id="29700" name="Rectangle 4"/>
          <p:cNvSpPr>
            <a:spLocks noGrp="1" noChangeArrowheads="1"/>
          </p:cNvSpPr>
          <p:nvPr>
            <p:ph type="body" idx="1"/>
          </p:nvPr>
        </p:nvSpPr>
        <p:spPr>
          <a:xfrm>
            <a:off x="1524000" y="836613"/>
            <a:ext cx="9144000" cy="360362"/>
          </a:xfrm>
        </p:spPr>
        <p:txBody>
          <a:bodyPr>
            <a:normAutofit fontScale="85000" lnSpcReduction="20000"/>
          </a:bodyPr>
          <a:lstStyle/>
          <a:p>
            <a:pPr algn="ctr">
              <a:lnSpc>
                <a:spcPct val="90000"/>
              </a:lnSpc>
            </a:pPr>
            <a:r>
              <a:rPr lang="en-US">
                <a:solidFill>
                  <a:srgbClr val="A50021"/>
                </a:solidFill>
                <a:latin typeface="Arial Black" panose="020B0A04020102020204" pitchFamily="34" charset="0"/>
              </a:rPr>
              <a:t>ADENOCARCINOMA</a:t>
            </a:r>
            <a:endParaRPr lang="bg-BG">
              <a:solidFill>
                <a:srgbClr val="A50021"/>
              </a:solidFill>
              <a:latin typeface="Arial Black" panose="020B0A04020102020204" pitchFamily="34" charset="0"/>
            </a:endParaRPr>
          </a:p>
        </p:txBody>
      </p:sp>
      <p:pic>
        <p:nvPicPr>
          <p:cNvPr id="29701" name="Picture 5" descr="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1341438"/>
            <a:ext cx="3273425" cy="4895850"/>
          </a:xfrm>
          <a:prstGeom prst="rect">
            <a:avLst/>
          </a:prstGeom>
          <a:noFill/>
          <a:extLst>
            <a:ext uri="{909E8E84-426E-40DD-AFC4-6F175D3DCCD1}">
              <a14:hiddenFill xmlns:a14="http://schemas.microsoft.com/office/drawing/2010/main">
                <a:solidFill>
                  <a:srgbClr val="FFFFFF"/>
                </a:solidFill>
              </a14:hiddenFill>
            </a:ext>
          </a:extLst>
        </p:spPr>
      </p:pic>
      <p:pic>
        <p:nvPicPr>
          <p:cNvPr id="29702" name="Picture 6"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1901" y="2276476"/>
            <a:ext cx="3743325" cy="3057525"/>
          </a:xfrm>
          <a:prstGeom prst="rect">
            <a:avLst/>
          </a:prstGeom>
          <a:noFill/>
          <a:extLst>
            <a:ext uri="{909E8E84-426E-40DD-AFC4-6F175D3DCCD1}">
              <a14:hiddenFill xmlns:a14="http://schemas.microsoft.com/office/drawing/2010/main">
                <a:solidFill>
                  <a:srgbClr val="FFFFFF"/>
                </a:solidFill>
              </a14:hiddenFill>
            </a:ext>
          </a:extLst>
        </p:spPr>
      </p:pic>
      <p:sp>
        <p:nvSpPr>
          <p:cNvPr id="29703" name="Text Box 7"/>
          <p:cNvSpPr txBox="1">
            <a:spLocks noChangeArrowheads="1"/>
          </p:cNvSpPr>
          <p:nvPr/>
        </p:nvSpPr>
        <p:spPr bwMode="auto">
          <a:xfrm>
            <a:off x="8228013" y="765175"/>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en-US" sz="2400">
              <a:solidFill>
                <a:srgbClr val="A50021"/>
              </a:solidFill>
              <a:latin typeface="Arial Black" panose="020B0A040201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0723" name="Rectangle 3"/>
          <p:cNvSpPr>
            <a:spLocks noGrp="1" noChangeArrowheads="1"/>
          </p:cNvSpPr>
          <p:nvPr>
            <p:ph type="title"/>
          </p:nvPr>
        </p:nvSpPr>
        <p:spPr/>
        <p:txBody>
          <a:bodyPr/>
          <a:lstStyle/>
          <a:p>
            <a:endParaRPr lang="bg-BG" sz="2800" dirty="0">
              <a:solidFill>
                <a:srgbClr val="FFFF00"/>
              </a:solidFill>
            </a:endParaRPr>
          </a:p>
        </p:txBody>
      </p:sp>
      <p:sp>
        <p:nvSpPr>
          <p:cNvPr id="30724" name="Rectangle 4"/>
          <p:cNvSpPr>
            <a:spLocks noGrp="1" noChangeArrowheads="1"/>
          </p:cNvSpPr>
          <p:nvPr>
            <p:ph type="body" idx="1"/>
          </p:nvPr>
        </p:nvSpPr>
        <p:spPr>
          <a:xfrm>
            <a:off x="1524000" y="836614"/>
            <a:ext cx="9144000" cy="434975"/>
          </a:xfrm>
        </p:spPr>
        <p:txBody>
          <a:bodyPr>
            <a:normAutofit lnSpcReduction="10000"/>
          </a:bodyPr>
          <a:lstStyle/>
          <a:p>
            <a:pPr algn="ctr">
              <a:lnSpc>
                <a:spcPct val="90000"/>
              </a:lnSpc>
            </a:pPr>
            <a:r>
              <a:rPr lang="en-US" b="0">
                <a:solidFill>
                  <a:srgbClr val="A50021"/>
                </a:solidFill>
                <a:latin typeface="Arial Black" panose="020B0A04020102020204" pitchFamily="34" charset="0"/>
              </a:rPr>
              <a:t>MELANOMA MALIGNUM</a:t>
            </a:r>
            <a:endParaRPr lang="bg-BG" b="0">
              <a:solidFill>
                <a:srgbClr val="A50021"/>
              </a:solidFill>
              <a:latin typeface="Arial Black" panose="020B0A04020102020204" pitchFamily="34" charset="0"/>
            </a:endParaRPr>
          </a:p>
        </p:txBody>
      </p:sp>
      <p:pic>
        <p:nvPicPr>
          <p:cNvPr id="30725" name="Picture 5"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6325" y="1341438"/>
            <a:ext cx="2001838" cy="3382962"/>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089" y="4797425"/>
            <a:ext cx="7572375" cy="1847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1747" name="Rectangle 3"/>
          <p:cNvSpPr>
            <a:spLocks noGrp="1" noChangeArrowheads="1"/>
          </p:cNvSpPr>
          <p:nvPr>
            <p:ph type="title"/>
          </p:nvPr>
        </p:nvSpPr>
        <p:spPr/>
        <p:txBody>
          <a:bodyPr/>
          <a:lstStyle/>
          <a:p>
            <a:endParaRPr lang="bg-BG" sz="2800" dirty="0">
              <a:solidFill>
                <a:srgbClr val="FFFF00"/>
              </a:solidFill>
            </a:endParaRPr>
          </a:p>
        </p:txBody>
      </p:sp>
      <p:sp>
        <p:nvSpPr>
          <p:cNvPr id="31748" name="Rectangle 4"/>
          <p:cNvSpPr>
            <a:spLocks noGrp="1" noChangeArrowheads="1"/>
          </p:cNvSpPr>
          <p:nvPr>
            <p:ph type="body" idx="1"/>
          </p:nvPr>
        </p:nvSpPr>
        <p:spPr>
          <a:xfrm>
            <a:off x="1524000" y="836613"/>
            <a:ext cx="9144000" cy="431800"/>
          </a:xfrm>
        </p:spPr>
        <p:txBody>
          <a:bodyPr>
            <a:normAutofit fontScale="92500" lnSpcReduction="10000"/>
          </a:bodyPr>
          <a:lstStyle/>
          <a:p>
            <a:pPr algn="ctr">
              <a:lnSpc>
                <a:spcPct val="90000"/>
              </a:lnSpc>
            </a:pPr>
            <a:r>
              <a:rPr lang="en-US">
                <a:solidFill>
                  <a:srgbClr val="A50021"/>
                </a:solidFill>
                <a:latin typeface="Arial Black" panose="020B0A04020102020204" pitchFamily="34" charset="0"/>
              </a:rPr>
              <a:t>PRECANCEROSES – HPV GENESIS</a:t>
            </a:r>
            <a:endParaRPr lang="bg-BG">
              <a:solidFill>
                <a:srgbClr val="A50021"/>
              </a:solidFill>
              <a:latin typeface="Arial Black" panose="020B0A04020102020204" pitchFamily="34" charset="0"/>
            </a:endParaRPr>
          </a:p>
        </p:txBody>
      </p:sp>
      <p:pic>
        <p:nvPicPr>
          <p:cNvPr id="31749" name="Picture 5" descr="21-GJ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1455739"/>
            <a:ext cx="2952750" cy="2333625"/>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2401" y="1473201"/>
            <a:ext cx="5268913" cy="4843463"/>
          </a:xfrm>
          <a:prstGeom prst="rect">
            <a:avLst/>
          </a:prstGeom>
          <a:noFill/>
          <a:extLst>
            <a:ext uri="{909E8E84-426E-40DD-AFC4-6F175D3DCCD1}">
              <a14:hiddenFill xmlns:a14="http://schemas.microsoft.com/office/drawing/2010/main">
                <a:solidFill>
                  <a:srgbClr val="FFFFFF"/>
                </a:solidFill>
              </a14:hiddenFill>
            </a:ext>
          </a:extLst>
        </p:spPr>
      </p:pic>
      <p:pic>
        <p:nvPicPr>
          <p:cNvPr id="31751" name="Picture 7" descr="30-HPV-6-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3388" y="4060826"/>
            <a:ext cx="2952750" cy="2276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2771" name="Rectangle 3"/>
          <p:cNvSpPr>
            <a:spLocks noGrp="1" noChangeArrowheads="1"/>
          </p:cNvSpPr>
          <p:nvPr>
            <p:ph type="title"/>
          </p:nvPr>
        </p:nvSpPr>
        <p:spPr/>
        <p:txBody>
          <a:bodyPr/>
          <a:lstStyle/>
          <a:p>
            <a:endParaRPr lang="bg-BG" sz="2800" dirty="0">
              <a:solidFill>
                <a:srgbClr val="FFFF00"/>
              </a:solidFill>
            </a:endParaRPr>
          </a:p>
        </p:txBody>
      </p:sp>
      <p:sp>
        <p:nvSpPr>
          <p:cNvPr id="32772" name="Rectangle 4"/>
          <p:cNvSpPr>
            <a:spLocks noGrp="1" noChangeArrowheads="1"/>
          </p:cNvSpPr>
          <p:nvPr>
            <p:ph type="body" idx="1"/>
          </p:nvPr>
        </p:nvSpPr>
        <p:spPr>
          <a:xfrm>
            <a:off x="1524000" y="836614"/>
            <a:ext cx="9144000" cy="434975"/>
          </a:xfrm>
        </p:spPr>
        <p:txBody>
          <a:bodyPr>
            <a:normAutofit lnSpcReduction="10000"/>
          </a:bodyPr>
          <a:lstStyle/>
          <a:p>
            <a:pPr algn="ctr">
              <a:lnSpc>
                <a:spcPct val="90000"/>
              </a:lnSpc>
            </a:pPr>
            <a:r>
              <a:rPr lang="en-US">
                <a:solidFill>
                  <a:srgbClr val="A50021"/>
                </a:solidFill>
                <a:latin typeface="Arial Black" panose="020B0A04020102020204" pitchFamily="34" charset="0"/>
              </a:rPr>
              <a:t>PRECANCEROSES – M. PAGET</a:t>
            </a:r>
            <a:endParaRPr lang="bg-BG">
              <a:solidFill>
                <a:srgbClr val="A50021"/>
              </a:solidFill>
              <a:latin typeface="Arial Black" panose="020B0A04020102020204" pitchFamily="34" charset="0"/>
            </a:endParaRPr>
          </a:p>
        </p:txBody>
      </p:sp>
      <p:pic>
        <p:nvPicPr>
          <p:cNvPr id="32773" name="Picture 5"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014" y="1412875"/>
            <a:ext cx="2890837" cy="4967288"/>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0100" y="2420939"/>
            <a:ext cx="3816350" cy="2808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3795" name="Rectangle 3"/>
          <p:cNvSpPr>
            <a:spLocks noGrp="1" noChangeArrowheads="1"/>
          </p:cNvSpPr>
          <p:nvPr>
            <p:ph type="title"/>
          </p:nvPr>
        </p:nvSpPr>
        <p:spPr/>
        <p:txBody>
          <a:bodyPr/>
          <a:lstStyle/>
          <a:p>
            <a:r>
              <a:rPr lang="en-US" sz="2800" dirty="0"/>
              <a:t>	</a:t>
            </a:r>
            <a:endParaRPr lang="bg-BG" sz="2800" dirty="0">
              <a:solidFill>
                <a:srgbClr val="FFFF00"/>
              </a:solidFill>
            </a:endParaRPr>
          </a:p>
        </p:txBody>
      </p:sp>
      <p:sp>
        <p:nvSpPr>
          <p:cNvPr id="33796" name="Rectangle 4"/>
          <p:cNvSpPr>
            <a:spLocks noGrp="1" noChangeArrowheads="1"/>
          </p:cNvSpPr>
          <p:nvPr>
            <p:ph type="body" idx="1"/>
          </p:nvPr>
        </p:nvSpPr>
        <p:spPr>
          <a:xfrm>
            <a:off x="1524000" y="981075"/>
            <a:ext cx="9144000" cy="431800"/>
          </a:xfrm>
        </p:spPr>
        <p:txBody>
          <a:bodyPr>
            <a:normAutofit fontScale="92500" lnSpcReduction="10000"/>
          </a:bodyPr>
          <a:lstStyle/>
          <a:p>
            <a:pPr algn="ctr">
              <a:lnSpc>
                <a:spcPct val="90000"/>
              </a:lnSpc>
            </a:pPr>
            <a:r>
              <a:rPr lang="bg-BG">
                <a:solidFill>
                  <a:srgbClr val="A50021"/>
                </a:solidFill>
                <a:latin typeface="Arial Black" panose="020B0A04020102020204" pitchFamily="34" charset="0"/>
              </a:rPr>
              <a:t>Anal tumours</a:t>
            </a:r>
            <a:r>
              <a:rPr lang="en-US">
                <a:solidFill>
                  <a:srgbClr val="A50021"/>
                </a:solidFill>
                <a:latin typeface="Arial Black" panose="020B0A04020102020204" pitchFamily="34" charset="0"/>
              </a:rPr>
              <a:t> -</a:t>
            </a:r>
            <a:r>
              <a:rPr lang="bg-BG">
                <a:solidFill>
                  <a:srgbClr val="A50021"/>
                </a:solidFill>
                <a:latin typeface="Arial Black" panose="020B0A04020102020204" pitchFamily="34" charset="0"/>
              </a:rPr>
              <a:t> immunoreactivity profile</a:t>
            </a:r>
          </a:p>
        </p:txBody>
      </p:sp>
      <p:pic>
        <p:nvPicPr>
          <p:cNvPr id="33797" name="Picture 5" descr="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028" y="1690688"/>
            <a:ext cx="11881944" cy="502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7891" name="Rectangle 3"/>
          <p:cNvSpPr>
            <a:spLocks noGrp="1" noChangeArrowheads="1"/>
          </p:cNvSpPr>
          <p:nvPr>
            <p:ph type="title"/>
          </p:nvPr>
        </p:nvSpPr>
        <p:spPr>
          <a:noFill/>
        </p:spPr>
        <p:txBody>
          <a:bodyPr/>
          <a:lstStyle/>
          <a:p>
            <a:endParaRPr lang="bg-BG" sz="2400" dirty="0">
              <a:solidFill>
                <a:srgbClr val="FFFF00"/>
              </a:solidFill>
            </a:endParaRPr>
          </a:p>
        </p:txBody>
      </p:sp>
      <p:sp>
        <p:nvSpPr>
          <p:cNvPr id="37892" name="Rectangle 4"/>
          <p:cNvSpPr>
            <a:spLocks noGrp="1" noChangeArrowheads="1"/>
          </p:cNvSpPr>
          <p:nvPr>
            <p:ph type="body" idx="1"/>
          </p:nvPr>
        </p:nvSpPr>
        <p:spPr>
          <a:xfrm>
            <a:off x="1631950" y="836614"/>
            <a:ext cx="4248150" cy="1152525"/>
          </a:xfrm>
          <a:noFill/>
        </p:spPr>
        <p:txBody>
          <a:bodyPr/>
          <a:lstStyle/>
          <a:p>
            <a:r>
              <a:rPr lang="en-US" sz="1800" dirty="0" smtClean="0">
                <a:latin typeface="Arial Black" panose="020B0A04020102020204" pitchFamily="34" charset="0"/>
              </a:rPr>
              <a:t>Cytokeratin</a:t>
            </a:r>
            <a:r>
              <a:rPr lang="en-US" sz="1800" dirty="0">
                <a:latin typeface="Arial Black" panose="020B0A04020102020204" pitchFamily="34" charset="0"/>
              </a:rPr>
              <a:t>. </a:t>
            </a:r>
            <a:r>
              <a:rPr lang="bg-BG" sz="1800" dirty="0">
                <a:latin typeface="Arial Black" panose="020B0A04020102020204" pitchFamily="34" charset="0"/>
              </a:rPr>
              <a:t>Anti-Human</a:t>
            </a:r>
            <a:r>
              <a:rPr lang="en-US" sz="1800" dirty="0">
                <a:latin typeface="Arial Black" panose="020B0A04020102020204" pitchFamily="34" charset="0"/>
              </a:rPr>
              <a:t> </a:t>
            </a:r>
            <a:r>
              <a:rPr lang="bg-BG" sz="1800" dirty="0">
                <a:latin typeface="Arial Black" panose="020B0A04020102020204" pitchFamily="34" charset="0"/>
              </a:rPr>
              <a:t>Cytokeratin</a:t>
            </a:r>
            <a:r>
              <a:rPr lang="en-US" sz="1800" dirty="0">
                <a:latin typeface="Arial Black" panose="020B0A04020102020204" pitchFamily="34" charset="0"/>
              </a:rPr>
              <a:t> </a:t>
            </a:r>
            <a:r>
              <a:rPr lang="bg-BG" sz="1800" dirty="0">
                <a:latin typeface="Arial Black" panose="020B0A04020102020204" pitchFamily="34" charset="0"/>
              </a:rPr>
              <a:t>Clones AE1/AE3</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150</a:t>
            </a:r>
            <a:endParaRPr lang="bg-BG" sz="1800" dirty="0">
              <a:latin typeface="Arial Black" panose="020B0A04020102020204" pitchFamily="34" charset="0"/>
            </a:endParaRPr>
          </a:p>
        </p:txBody>
      </p:sp>
      <p:sp>
        <p:nvSpPr>
          <p:cNvPr id="37893" name="Rectangle 5"/>
          <p:cNvSpPr>
            <a:spLocks noChangeArrowheads="1"/>
          </p:cNvSpPr>
          <p:nvPr/>
        </p:nvSpPr>
        <p:spPr bwMode="auto">
          <a:xfrm>
            <a:off x="6096001" y="836614"/>
            <a:ext cx="4392613"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r>
              <a:rPr lang="en-US" sz="1800" dirty="0" smtClean="0">
                <a:latin typeface="Arial Black" panose="020B0A04020102020204" pitchFamily="34" charset="0"/>
              </a:rPr>
              <a:t>     Focal </a:t>
            </a:r>
            <a:r>
              <a:rPr lang="en-US" sz="1800" dirty="0">
                <a:latin typeface="Arial Black" panose="020B0A04020102020204" pitchFamily="34" charset="0"/>
              </a:rPr>
              <a:t>staining for </a:t>
            </a:r>
            <a:r>
              <a:rPr lang="en-US" sz="1800" dirty="0" err="1">
                <a:latin typeface="Arial Black" panose="020B0A04020102020204" pitchFamily="34" charset="0"/>
              </a:rPr>
              <a:t>Vimentin</a:t>
            </a:r>
            <a:r>
              <a:rPr lang="en-US" sz="1800" dirty="0">
                <a:latin typeface="Arial Black" panose="020B0A04020102020204" pitchFamily="34" charset="0"/>
              </a:rPr>
              <a:t>. </a:t>
            </a:r>
            <a:r>
              <a:rPr lang="bg-BG" sz="1800" dirty="0">
                <a:latin typeface="Arial Black" panose="020B0A04020102020204" pitchFamily="34" charset="0"/>
              </a:rPr>
              <a:t>Monoclonal Mouse</a:t>
            </a:r>
            <a:r>
              <a:rPr lang="en-US" sz="1800" dirty="0">
                <a:latin typeface="Arial Black" panose="020B0A04020102020204" pitchFamily="34" charset="0"/>
              </a:rPr>
              <a:t> </a:t>
            </a:r>
            <a:r>
              <a:rPr lang="bg-BG" sz="1800" dirty="0">
                <a:latin typeface="Arial Black" panose="020B0A04020102020204" pitchFamily="34" charset="0"/>
              </a:rPr>
              <a:t>Anti-Vimentin</a:t>
            </a:r>
            <a:r>
              <a:rPr lang="en-US" sz="1800" dirty="0">
                <a:latin typeface="Arial Black" panose="020B0A04020102020204" pitchFamily="34" charset="0"/>
              </a:rPr>
              <a:t> </a:t>
            </a:r>
            <a:r>
              <a:rPr lang="bg-BG" sz="1800" dirty="0">
                <a:latin typeface="Arial Black" panose="020B0A04020102020204" pitchFamily="34" charset="0"/>
              </a:rPr>
              <a:t>Clone VIM 3B4</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150</a:t>
            </a:r>
            <a:endParaRPr lang="bg-BG" sz="1800" dirty="0">
              <a:latin typeface="Arial Black" panose="020B0A04020102020204" pitchFamily="34" charset="0"/>
            </a:endParaRPr>
          </a:p>
        </p:txBody>
      </p:sp>
      <p:pic>
        <p:nvPicPr>
          <p:cNvPr id="37894" name="Picture 6" descr="Microskop"/>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1951" y="5661026"/>
            <a:ext cx="792163" cy="792163"/>
          </a:xfrm>
          <a:prstGeom prst="rect">
            <a:avLst/>
          </a:prstGeom>
          <a:noFill/>
          <a:extLst>
            <a:ext uri="{909E8E84-426E-40DD-AFC4-6F175D3DCCD1}">
              <a14:hiddenFill xmlns:a14="http://schemas.microsoft.com/office/drawing/2010/main">
                <a:solidFill>
                  <a:srgbClr val="FFFFFF"/>
                </a:solidFill>
              </a14:hiddenFill>
            </a:ext>
          </a:extLst>
        </p:spPr>
      </p:pic>
      <p:pic>
        <p:nvPicPr>
          <p:cNvPr id="37895" name="Picture 7" descr="F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1950" y="2205038"/>
            <a:ext cx="4248150" cy="3179762"/>
          </a:xfrm>
          <a:prstGeom prst="rect">
            <a:avLst/>
          </a:prstGeom>
          <a:noFill/>
          <a:extLst>
            <a:ext uri="{909E8E84-426E-40DD-AFC4-6F175D3DCCD1}">
              <a14:hiddenFill xmlns:a14="http://schemas.microsoft.com/office/drawing/2010/main">
                <a:solidFill>
                  <a:srgbClr val="FFFFFF"/>
                </a:solidFill>
              </a14:hiddenFill>
            </a:ext>
          </a:extLst>
        </p:spPr>
      </p:pic>
      <p:pic>
        <p:nvPicPr>
          <p:cNvPr id="37896" name="Picture 8" descr="Fi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11900" y="2205038"/>
            <a:ext cx="4248150" cy="31797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8915" name="Rectangle 3"/>
          <p:cNvSpPr>
            <a:spLocks noGrp="1" noChangeArrowheads="1"/>
          </p:cNvSpPr>
          <p:nvPr>
            <p:ph type="title"/>
          </p:nvPr>
        </p:nvSpPr>
        <p:spPr/>
        <p:txBody>
          <a:bodyPr/>
          <a:lstStyle/>
          <a:p>
            <a:endParaRPr lang="bg-BG" sz="2400" dirty="0">
              <a:solidFill>
                <a:srgbClr val="FFFF00"/>
              </a:solidFill>
            </a:endParaRPr>
          </a:p>
        </p:txBody>
      </p:sp>
      <p:sp>
        <p:nvSpPr>
          <p:cNvPr id="38916" name="Rectangle 4"/>
          <p:cNvSpPr>
            <a:spLocks noGrp="1" noChangeArrowheads="1"/>
          </p:cNvSpPr>
          <p:nvPr>
            <p:ph type="body" idx="1"/>
          </p:nvPr>
        </p:nvSpPr>
        <p:spPr>
          <a:xfrm>
            <a:off x="1631950" y="836614"/>
            <a:ext cx="4248150" cy="1512887"/>
          </a:xfrm>
          <a:noFill/>
        </p:spPr>
        <p:txBody>
          <a:bodyPr/>
          <a:lstStyle/>
          <a:p>
            <a:r>
              <a:rPr lang="en-US" sz="1800" dirty="0" smtClean="0">
                <a:latin typeface="Arial Black" panose="020B0A04020102020204" pitchFamily="34" charset="0"/>
              </a:rPr>
              <a:t>S-100 </a:t>
            </a:r>
            <a:r>
              <a:rPr lang="en-US" sz="1800" dirty="0" err="1">
                <a:latin typeface="Arial Black" panose="020B0A04020102020204" pitchFamily="34" charset="0"/>
              </a:rPr>
              <a:t>immunoreactivity</a:t>
            </a:r>
            <a:r>
              <a:rPr lang="en-US" sz="1800" dirty="0">
                <a:latin typeface="Arial Black" panose="020B0A04020102020204" pitchFamily="34" charset="0"/>
              </a:rPr>
              <a:t> positive neuroendocrine cells and neuronal endings. </a:t>
            </a:r>
            <a:r>
              <a:rPr lang="bg-BG" sz="1800" dirty="0">
                <a:latin typeface="Arial Black" panose="020B0A04020102020204" pitchFamily="34" charset="0"/>
              </a:rPr>
              <a:t>Polyclonal</a:t>
            </a:r>
            <a:r>
              <a:rPr lang="en-US" sz="1800" dirty="0">
                <a:latin typeface="Arial Black" panose="020B0A04020102020204" pitchFamily="34" charset="0"/>
              </a:rPr>
              <a:t> </a:t>
            </a:r>
            <a:r>
              <a:rPr lang="bg-BG" sz="1800" dirty="0">
                <a:latin typeface="Arial Black" panose="020B0A04020102020204" pitchFamily="34" charset="0"/>
              </a:rPr>
              <a:t>Rabbit Anti-Cow</a:t>
            </a:r>
            <a:r>
              <a:rPr lang="en-US" sz="1800" dirty="0">
                <a:latin typeface="Arial Black" panose="020B0A04020102020204" pitchFamily="34" charset="0"/>
              </a:rPr>
              <a:t> </a:t>
            </a:r>
            <a:r>
              <a:rPr lang="bg-BG" sz="1800" dirty="0">
                <a:latin typeface="Arial Black" panose="020B0A04020102020204" pitchFamily="34" charset="0"/>
              </a:rPr>
              <a:t>S-100</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100</a:t>
            </a:r>
            <a:endParaRPr lang="bg-BG" sz="1800" dirty="0">
              <a:latin typeface="Arial Black" panose="020B0A04020102020204" pitchFamily="34" charset="0"/>
            </a:endParaRPr>
          </a:p>
        </p:txBody>
      </p:sp>
      <p:sp>
        <p:nvSpPr>
          <p:cNvPr id="38917" name="Rectangle 5"/>
          <p:cNvSpPr>
            <a:spLocks noChangeArrowheads="1"/>
          </p:cNvSpPr>
          <p:nvPr/>
        </p:nvSpPr>
        <p:spPr bwMode="auto">
          <a:xfrm>
            <a:off x="6096000" y="836614"/>
            <a:ext cx="446405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r>
              <a:rPr lang="en-US" sz="1800" dirty="0" smtClean="0">
                <a:latin typeface="Arial Black" panose="020B0A04020102020204" pitchFamily="34" charset="0"/>
              </a:rPr>
              <a:t>     VEGF </a:t>
            </a:r>
            <a:r>
              <a:rPr lang="en-US" sz="1800" dirty="0">
                <a:latin typeface="Arial Black" panose="020B0A04020102020204" pitchFamily="34" charset="0"/>
              </a:rPr>
              <a:t>(6p21,3) strongly positive in the </a:t>
            </a:r>
            <a:r>
              <a:rPr lang="en-US" sz="1800" dirty="0" err="1">
                <a:latin typeface="Arial Black" panose="020B0A04020102020204" pitchFamily="34" charset="0"/>
              </a:rPr>
              <a:t>stroma</a:t>
            </a:r>
            <a:r>
              <a:rPr lang="en-US" sz="1800" dirty="0">
                <a:latin typeface="Arial Black" panose="020B0A04020102020204" pitchFamily="34" charset="0"/>
              </a:rPr>
              <a:t> and perivascular. </a:t>
            </a:r>
            <a:r>
              <a:rPr lang="bg-BG" sz="1800" dirty="0">
                <a:latin typeface="Arial Black" panose="020B0A04020102020204" pitchFamily="34" charset="0"/>
              </a:rPr>
              <a:t>Monoclonal Mouse</a:t>
            </a:r>
            <a:r>
              <a:rPr lang="en-US" sz="1800" dirty="0">
                <a:latin typeface="Arial Black" panose="020B0A04020102020204" pitchFamily="34" charset="0"/>
              </a:rPr>
              <a:t> </a:t>
            </a:r>
            <a:r>
              <a:rPr lang="bg-BG" sz="1800" dirty="0">
                <a:latin typeface="Arial Black" panose="020B0A04020102020204" pitchFamily="34" charset="0"/>
              </a:rPr>
              <a:t>Anti-Human</a:t>
            </a:r>
            <a:r>
              <a:rPr lang="en-US" sz="1800" dirty="0">
                <a:latin typeface="Arial Black" panose="020B0A04020102020204" pitchFamily="34" charset="0"/>
              </a:rPr>
              <a:t> </a:t>
            </a:r>
            <a:r>
              <a:rPr lang="bg-BG" sz="1800" dirty="0">
                <a:latin typeface="Arial Black" panose="020B0A04020102020204" pitchFamily="34" charset="0"/>
              </a:rPr>
              <a:t>Vascular Endothelial Growth Factor</a:t>
            </a:r>
            <a:r>
              <a:rPr lang="en-US" sz="1800" dirty="0">
                <a:latin typeface="Arial Black" panose="020B0A04020102020204" pitchFamily="34" charset="0"/>
              </a:rPr>
              <a:t> </a:t>
            </a:r>
            <a:r>
              <a:rPr lang="bg-BG" sz="1800" dirty="0">
                <a:latin typeface="Arial Black" panose="020B0A04020102020204" pitchFamily="34" charset="0"/>
              </a:rPr>
              <a:t>Clone VG1</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200</a:t>
            </a:r>
            <a:endParaRPr lang="bg-BG" sz="1800" dirty="0">
              <a:latin typeface="Arial Black" panose="020B0A04020102020204" pitchFamily="34" charset="0"/>
            </a:endParaRPr>
          </a:p>
        </p:txBody>
      </p:sp>
      <p:pic>
        <p:nvPicPr>
          <p:cNvPr id="38918" name="Picture 6" descr="F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1" y="2565400"/>
            <a:ext cx="4176713" cy="3017838"/>
          </a:xfrm>
          <a:prstGeom prst="rect">
            <a:avLst/>
          </a:prstGeom>
          <a:noFill/>
          <a:extLst>
            <a:ext uri="{909E8E84-426E-40DD-AFC4-6F175D3DCCD1}">
              <a14:hiddenFill xmlns:a14="http://schemas.microsoft.com/office/drawing/2010/main">
                <a:solidFill>
                  <a:srgbClr val="FFFFFF"/>
                </a:solidFill>
              </a14:hiddenFill>
            </a:ext>
          </a:extLst>
        </p:spPr>
      </p:pic>
      <p:pic>
        <p:nvPicPr>
          <p:cNvPr id="38919" name="Picture 7" descr="F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7438" y="2852739"/>
            <a:ext cx="4394200" cy="3144837"/>
          </a:xfrm>
          <a:prstGeom prst="rect">
            <a:avLst/>
          </a:prstGeom>
          <a:noFill/>
          <a:extLst>
            <a:ext uri="{909E8E84-426E-40DD-AFC4-6F175D3DCCD1}">
              <a14:hiddenFill xmlns:a14="http://schemas.microsoft.com/office/drawing/2010/main">
                <a:solidFill>
                  <a:srgbClr val="FFFFFF"/>
                </a:solidFill>
              </a14:hiddenFill>
            </a:ext>
          </a:extLst>
        </p:spPr>
      </p:pic>
      <p:pic>
        <p:nvPicPr>
          <p:cNvPr id="38920" name="Picture 8" descr="Microskop"/>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31951" y="5661026"/>
            <a:ext cx="792163" cy="7921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39939" name="Rectangle 3"/>
          <p:cNvSpPr>
            <a:spLocks noGrp="1" noChangeArrowheads="1"/>
          </p:cNvSpPr>
          <p:nvPr>
            <p:ph type="title"/>
          </p:nvPr>
        </p:nvSpPr>
        <p:spPr/>
        <p:txBody>
          <a:bodyPr/>
          <a:lstStyle/>
          <a:p>
            <a:endParaRPr lang="bg-BG" sz="2400" dirty="0">
              <a:solidFill>
                <a:srgbClr val="FFFF00"/>
              </a:solidFill>
            </a:endParaRPr>
          </a:p>
        </p:txBody>
      </p:sp>
      <p:sp>
        <p:nvSpPr>
          <p:cNvPr id="39940" name="Rectangle 4"/>
          <p:cNvSpPr>
            <a:spLocks noGrp="1" noChangeArrowheads="1"/>
          </p:cNvSpPr>
          <p:nvPr>
            <p:ph type="body" idx="1"/>
          </p:nvPr>
        </p:nvSpPr>
        <p:spPr>
          <a:xfrm>
            <a:off x="1631950" y="836614"/>
            <a:ext cx="4248150" cy="1728787"/>
          </a:xfrm>
          <a:noFill/>
        </p:spPr>
        <p:txBody>
          <a:bodyPr/>
          <a:lstStyle/>
          <a:p>
            <a:r>
              <a:rPr lang="en-US" sz="1800" dirty="0" smtClean="0">
                <a:latin typeface="Arial Black" panose="020B0A04020102020204" pitchFamily="34" charset="0"/>
              </a:rPr>
              <a:t>α-SMA </a:t>
            </a:r>
            <a:r>
              <a:rPr lang="en-US" sz="1800" dirty="0">
                <a:latin typeface="Arial Black" panose="020B0A04020102020204" pitchFamily="34" charset="0"/>
              </a:rPr>
              <a:t>positive in </a:t>
            </a:r>
            <a:r>
              <a:rPr lang="en-US" sz="1800" dirty="0" err="1">
                <a:latin typeface="Arial Black" panose="020B0A04020102020204" pitchFamily="34" charset="0"/>
              </a:rPr>
              <a:t>perineoplastic</a:t>
            </a:r>
            <a:r>
              <a:rPr lang="en-US" sz="1800" dirty="0">
                <a:latin typeface="Arial Black" panose="020B0A04020102020204" pitchFamily="34" charset="0"/>
              </a:rPr>
              <a:t> smooth muscle. </a:t>
            </a:r>
            <a:r>
              <a:rPr lang="bg-BG" sz="1800" dirty="0">
                <a:latin typeface="Arial Black" panose="020B0A04020102020204" pitchFamily="34" charset="0"/>
              </a:rPr>
              <a:t>Monoclonal Mouse</a:t>
            </a:r>
            <a:r>
              <a:rPr lang="en-US" sz="1800" dirty="0">
                <a:latin typeface="Arial Black" panose="020B0A04020102020204" pitchFamily="34" charset="0"/>
              </a:rPr>
              <a:t> </a:t>
            </a:r>
            <a:r>
              <a:rPr lang="bg-BG" sz="1800" dirty="0">
                <a:latin typeface="Arial Black" panose="020B0A04020102020204" pitchFamily="34" charset="0"/>
              </a:rPr>
              <a:t>Anti-Human</a:t>
            </a:r>
            <a:r>
              <a:rPr lang="en-US" sz="1800" dirty="0">
                <a:latin typeface="Arial Black" panose="020B0A04020102020204" pitchFamily="34" charset="0"/>
              </a:rPr>
              <a:t> </a:t>
            </a:r>
            <a:r>
              <a:rPr lang="bg-BG" sz="1800" dirty="0">
                <a:latin typeface="Arial Black" panose="020B0A04020102020204" pitchFamily="34" charset="0"/>
              </a:rPr>
              <a:t>Alpha Smooth Muscle Actin</a:t>
            </a:r>
            <a:r>
              <a:rPr lang="en-US" sz="1800" dirty="0">
                <a:latin typeface="Arial Black" panose="020B0A04020102020204" pitchFamily="34" charset="0"/>
              </a:rPr>
              <a:t> </a:t>
            </a:r>
            <a:r>
              <a:rPr lang="bg-BG" sz="1800" dirty="0">
                <a:latin typeface="Arial Black" panose="020B0A04020102020204" pitchFamily="34" charset="0"/>
              </a:rPr>
              <a:t>Clone 1A4</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200</a:t>
            </a:r>
            <a:endParaRPr lang="bg-BG" sz="1800" dirty="0">
              <a:latin typeface="Arial Black" panose="020B0A04020102020204" pitchFamily="34" charset="0"/>
            </a:endParaRPr>
          </a:p>
        </p:txBody>
      </p:sp>
      <p:sp>
        <p:nvSpPr>
          <p:cNvPr id="39941" name="Rectangle 5"/>
          <p:cNvSpPr>
            <a:spLocks noChangeArrowheads="1"/>
          </p:cNvSpPr>
          <p:nvPr/>
        </p:nvSpPr>
        <p:spPr bwMode="auto">
          <a:xfrm>
            <a:off x="6311900" y="836614"/>
            <a:ext cx="42481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r>
              <a:rPr lang="en-US" sz="1800" dirty="0" smtClean="0">
                <a:latin typeface="Arial Black" panose="020B0A04020102020204" pitchFamily="34" charset="0"/>
              </a:rPr>
              <a:t>    HER2 </a:t>
            </a:r>
            <a:r>
              <a:rPr lang="en-US" sz="1800" dirty="0">
                <a:latin typeface="Arial Black" panose="020B0A04020102020204" pitchFamily="34" charset="0"/>
              </a:rPr>
              <a:t>focal positive ( 2 + ). </a:t>
            </a:r>
            <a:r>
              <a:rPr lang="bg-BG" sz="1800" dirty="0">
                <a:latin typeface="Arial Black" panose="020B0A04020102020204" pitchFamily="34" charset="0"/>
              </a:rPr>
              <a:t>Polyclonal Rabbit</a:t>
            </a:r>
            <a:r>
              <a:rPr lang="en-US" sz="1800" dirty="0">
                <a:latin typeface="Arial Black" panose="020B0A04020102020204" pitchFamily="34" charset="0"/>
              </a:rPr>
              <a:t> </a:t>
            </a:r>
            <a:r>
              <a:rPr lang="bg-BG" sz="1800" dirty="0">
                <a:latin typeface="Arial Black" panose="020B0A04020102020204" pitchFamily="34" charset="0"/>
              </a:rPr>
              <a:t>Anti-Human</a:t>
            </a:r>
            <a:r>
              <a:rPr lang="en-US" sz="1800" dirty="0">
                <a:latin typeface="Arial Black" panose="020B0A04020102020204" pitchFamily="34" charset="0"/>
              </a:rPr>
              <a:t> </a:t>
            </a:r>
            <a:r>
              <a:rPr lang="bg-BG" sz="1800" dirty="0">
                <a:latin typeface="Arial Black" panose="020B0A04020102020204" pitchFamily="34" charset="0"/>
              </a:rPr>
              <a:t>c-erbB-2 Oncoprotein</a:t>
            </a:r>
            <a:r>
              <a:rPr lang="en-US" sz="1800" dirty="0">
                <a:latin typeface="Arial Black" panose="020B0A04020102020204" pitchFamily="34" charset="0"/>
              </a:rPr>
              <a:t> (</a:t>
            </a:r>
            <a:r>
              <a:rPr lang="en-US" sz="1800" dirty="0" err="1">
                <a:latin typeface="Arial Black" panose="020B0A04020102020204" pitchFamily="34" charset="0"/>
              </a:rPr>
              <a:t>Dako</a:t>
            </a:r>
            <a:r>
              <a:rPr lang="en-US" sz="1800" dirty="0">
                <a:latin typeface="Arial Black" panose="020B0A04020102020204" pitchFamily="34" charset="0"/>
              </a:rPr>
              <a:t>), x 150</a:t>
            </a:r>
            <a:endParaRPr lang="bg-BG" sz="1800" dirty="0">
              <a:latin typeface="Arial Black" panose="020B0A04020102020204" pitchFamily="34" charset="0"/>
            </a:endParaRPr>
          </a:p>
        </p:txBody>
      </p:sp>
      <p:pic>
        <p:nvPicPr>
          <p:cNvPr id="39942" name="Picture 6" descr="F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0" y="2852739"/>
            <a:ext cx="4248150" cy="2998787"/>
          </a:xfrm>
          <a:prstGeom prst="rect">
            <a:avLst/>
          </a:prstGeom>
          <a:noFill/>
          <a:extLst>
            <a:ext uri="{909E8E84-426E-40DD-AFC4-6F175D3DCCD1}">
              <a14:hiddenFill xmlns:a14="http://schemas.microsoft.com/office/drawing/2010/main">
                <a:solidFill>
                  <a:srgbClr val="FFFFFF"/>
                </a:solidFill>
              </a14:hiddenFill>
            </a:ext>
          </a:extLst>
        </p:spPr>
      </p:pic>
      <p:pic>
        <p:nvPicPr>
          <p:cNvPr id="39943" name="Picture 7" descr="Fi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4" y="2276475"/>
            <a:ext cx="4319587" cy="3073400"/>
          </a:xfrm>
          <a:prstGeom prst="rect">
            <a:avLst/>
          </a:prstGeom>
          <a:noFill/>
          <a:extLst>
            <a:ext uri="{909E8E84-426E-40DD-AFC4-6F175D3DCCD1}">
              <a14:hiddenFill xmlns:a14="http://schemas.microsoft.com/office/drawing/2010/main">
                <a:solidFill>
                  <a:srgbClr val="FFFFFF"/>
                </a:solidFill>
              </a14:hiddenFill>
            </a:ext>
          </a:extLst>
        </p:spPr>
      </p:pic>
      <p:pic>
        <p:nvPicPr>
          <p:cNvPr id="39944" name="Picture 8" descr="Microskop"/>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96451" y="5589588"/>
            <a:ext cx="792163" cy="7921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Neurogenic Tumors</a:t>
            </a:r>
            <a:endParaRPr lang="en-US" dirty="0"/>
          </a:p>
        </p:txBody>
      </p:sp>
      <p:sp>
        <p:nvSpPr>
          <p:cNvPr id="3" name="Content Placeholder 2"/>
          <p:cNvSpPr>
            <a:spLocks noGrp="1"/>
          </p:cNvSpPr>
          <p:nvPr>
            <p:ph idx="1"/>
          </p:nvPr>
        </p:nvSpPr>
        <p:spPr/>
        <p:txBody>
          <a:bodyPr/>
          <a:lstStyle/>
          <a:p>
            <a:r>
              <a:rPr lang="en-US" dirty="0" smtClean="0"/>
              <a:t>Neurogenic </a:t>
            </a:r>
            <a:r>
              <a:rPr lang="en-US" dirty="0"/>
              <a:t>tumors are benign growths arising from neural (nerve) tissue. </a:t>
            </a:r>
            <a:endParaRPr lang="en-US" dirty="0" smtClean="0"/>
          </a:p>
          <a:p>
            <a:r>
              <a:rPr lang="en-US" dirty="0" smtClean="0"/>
              <a:t>The </a:t>
            </a:r>
            <a:r>
              <a:rPr lang="en-US" dirty="0"/>
              <a:t>most common variety is </a:t>
            </a:r>
            <a:r>
              <a:rPr lang="en-US" dirty="0" err="1"/>
              <a:t>neurofibroma</a:t>
            </a:r>
            <a:r>
              <a:rPr lang="en-US" dirty="0"/>
              <a:t>. </a:t>
            </a:r>
            <a:endParaRPr lang="en-US" dirty="0" smtClean="0"/>
          </a:p>
          <a:p>
            <a:r>
              <a:rPr lang="en-US" dirty="0" smtClean="0"/>
              <a:t>These </a:t>
            </a:r>
            <a:r>
              <a:rPr lang="en-US" dirty="0"/>
              <a:t>usually solitary tumors can be confirmed by their microscopic appearance after biopsy sampling.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Malignant tumors</a:t>
            </a:r>
            <a:endParaRPr lang="en-US" dirty="0"/>
          </a:p>
        </p:txBody>
      </p:sp>
      <p:sp>
        <p:nvSpPr>
          <p:cNvPr id="3" name="Content Placeholder 2"/>
          <p:cNvSpPr>
            <a:spLocks noGrp="1"/>
          </p:cNvSpPr>
          <p:nvPr>
            <p:ph idx="1"/>
          </p:nvPr>
        </p:nvSpPr>
        <p:spPr/>
        <p:txBody>
          <a:bodyPr>
            <a:normAutofit/>
          </a:bodyPr>
          <a:lstStyle/>
          <a:p>
            <a:r>
              <a:rPr lang="en-US" dirty="0"/>
              <a:t>Small intestine cancer is rare, making up only 3% of gastrointestinal cancers in the United States. </a:t>
            </a:r>
            <a:endParaRPr lang="en-US" dirty="0" smtClean="0"/>
          </a:p>
          <a:p>
            <a:r>
              <a:rPr lang="en-US" dirty="0" smtClean="0">
                <a:hlinkClick r:id="rId2"/>
              </a:rPr>
              <a:t>Colon </a:t>
            </a:r>
            <a:r>
              <a:rPr lang="en-US" dirty="0">
                <a:hlinkClick r:id="rId2"/>
              </a:rPr>
              <a:t>cancer</a:t>
            </a:r>
            <a:r>
              <a:rPr lang="en-US" dirty="0"/>
              <a:t>, rectal cancer, </a:t>
            </a:r>
            <a:r>
              <a:rPr lang="en-US" dirty="0">
                <a:hlinkClick r:id="rId3"/>
              </a:rPr>
              <a:t>esophageal cancer</a:t>
            </a:r>
            <a:r>
              <a:rPr lang="en-US" dirty="0"/>
              <a:t> and </a:t>
            </a:r>
            <a:r>
              <a:rPr lang="en-US" dirty="0">
                <a:hlinkClick r:id="rId4"/>
              </a:rPr>
              <a:t>stomach cancer</a:t>
            </a:r>
            <a:r>
              <a:rPr lang="en-US" dirty="0"/>
              <a:t> are more common than cancer affecting </a:t>
            </a:r>
            <a:r>
              <a:rPr lang="en-US" dirty="0" smtClean="0"/>
              <a:t>small </a:t>
            </a:r>
            <a:r>
              <a:rPr lang="en-US" dirty="0"/>
              <a:t>intestine.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25944" y="0"/>
            <a:ext cx="5424766" cy="68580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670" y="283338"/>
            <a:ext cx="12160329" cy="5808372"/>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symptoms of small intestine cancer?</a:t>
            </a:r>
          </a:p>
        </p:txBody>
      </p:sp>
      <p:sp>
        <p:nvSpPr>
          <p:cNvPr id="3" name="Content Placeholder 2"/>
          <p:cNvSpPr>
            <a:spLocks noGrp="1"/>
          </p:cNvSpPr>
          <p:nvPr>
            <p:ph idx="1"/>
          </p:nvPr>
        </p:nvSpPr>
        <p:spPr/>
        <p:txBody>
          <a:bodyPr>
            <a:normAutofit fontScale="92500" lnSpcReduction="20000"/>
          </a:bodyPr>
          <a:lstStyle/>
          <a:p>
            <a:r>
              <a:rPr lang="en-US" dirty="0"/>
              <a:t>The symptoms of small intestine cancer vary depending on the type of </a:t>
            </a:r>
            <a:r>
              <a:rPr lang="en-US" dirty="0">
                <a:hlinkClick r:id="rId2"/>
              </a:rPr>
              <a:t>tumor</a:t>
            </a:r>
            <a:r>
              <a:rPr lang="en-US" dirty="0"/>
              <a:t> and where it’s located. Sometimes, tumors are </a:t>
            </a:r>
            <a:r>
              <a:rPr lang="en-US" dirty="0" smtClean="0"/>
              <a:t>asymptomatic. </a:t>
            </a:r>
            <a:r>
              <a:rPr lang="en-US" dirty="0"/>
              <a:t>For example, carcinoid tumors often don’t cause symptoms. They may only be found incidentally during an imaging procedure for an unrelated issue.</a:t>
            </a:r>
          </a:p>
          <a:p>
            <a:r>
              <a:rPr lang="en-US" dirty="0"/>
              <a:t>Symptoms may include:</a:t>
            </a:r>
          </a:p>
          <a:p>
            <a:pPr lvl="1"/>
            <a:r>
              <a:rPr lang="en-US" dirty="0">
                <a:hlinkClick r:id="rId3"/>
              </a:rPr>
              <a:t>Abdominal pain </a:t>
            </a:r>
            <a:r>
              <a:rPr lang="en-US" dirty="0"/>
              <a:t>or cramps.</a:t>
            </a:r>
          </a:p>
          <a:p>
            <a:pPr lvl="1"/>
            <a:r>
              <a:rPr lang="en-US" dirty="0"/>
              <a:t>A lump </a:t>
            </a:r>
            <a:r>
              <a:rPr lang="en-US" dirty="0" smtClean="0"/>
              <a:t>in </a:t>
            </a:r>
            <a:r>
              <a:rPr lang="en-US" dirty="0"/>
              <a:t>abdomen.</a:t>
            </a:r>
          </a:p>
          <a:p>
            <a:pPr lvl="1"/>
            <a:r>
              <a:rPr lang="en-US" dirty="0">
                <a:hlinkClick r:id="rId4"/>
              </a:rPr>
              <a:t>Nausea</a:t>
            </a:r>
            <a:r>
              <a:rPr lang="en-US" dirty="0"/>
              <a:t>, vomiting and </a:t>
            </a:r>
            <a:r>
              <a:rPr lang="en-US" dirty="0">
                <a:hlinkClick r:id="rId5"/>
              </a:rPr>
              <a:t>diarrhea</a:t>
            </a:r>
            <a:r>
              <a:rPr lang="en-US" dirty="0"/>
              <a:t>.</a:t>
            </a:r>
          </a:p>
          <a:p>
            <a:pPr lvl="1"/>
            <a:r>
              <a:rPr lang="en-US" dirty="0"/>
              <a:t>Unexplained weight loss.</a:t>
            </a:r>
          </a:p>
          <a:p>
            <a:pPr lvl="1"/>
            <a:r>
              <a:rPr lang="en-US" dirty="0">
                <a:hlinkClick r:id="rId6"/>
              </a:rPr>
              <a:t>Anemia.</a:t>
            </a:r>
            <a:endParaRPr lang="en-US" dirty="0"/>
          </a:p>
          <a:p>
            <a:pPr lvl="1"/>
            <a:r>
              <a:rPr lang="en-US" dirty="0">
                <a:hlinkClick r:id="rId7"/>
              </a:rPr>
              <a:t>Jaundice</a:t>
            </a:r>
            <a:r>
              <a:rPr lang="en-US" dirty="0"/>
              <a:t> (yellowing of </a:t>
            </a:r>
            <a:r>
              <a:rPr lang="en-US" dirty="0" smtClean="0"/>
              <a:t>eyes </a:t>
            </a:r>
            <a:r>
              <a:rPr lang="en-US" dirty="0"/>
              <a:t>or skin).</a:t>
            </a:r>
          </a:p>
          <a:p>
            <a:pPr lvl="1"/>
            <a:r>
              <a:rPr lang="en-US" dirty="0"/>
              <a:t>Bloody stool (may appear red or black in the toilet).</a:t>
            </a:r>
          </a:p>
          <a:p>
            <a:pPr lvl="1"/>
            <a:r>
              <a:rPr lang="en-US" dirty="0"/>
              <a:t>Flushed skin, especially purplish coloring on </a:t>
            </a:r>
            <a:r>
              <a:rPr lang="en-US" dirty="0" smtClean="0"/>
              <a:t>arms </a:t>
            </a:r>
            <a:r>
              <a:rPr lang="en-US" dirty="0"/>
              <a:t>and upper body.</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causes small intestine cancer?</a:t>
            </a:r>
          </a:p>
        </p:txBody>
      </p:sp>
      <p:sp>
        <p:nvSpPr>
          <p:cNvPr id="3" name="Content Placeholder 2"/>
          <p:cNvSpPr>
            <a:spLocks noGrp="1"/>
          </p:cNvSpPr>
          <p:nvPr>
            <p:ph idx="1"/>
          </p:nvPr>
        </p:nvSpPr>
        <p:spPr/>
        <p:txBody>
          <a:bodyPr/>
          <a:lstStyle/>
          <a:p>
            <a:r>
              <a:rPr lang="en-US" dirty="0"/>
              <a:t>Malignant tumors form in </a:t>
            </a:r>
            <a:r>
              <a:rPr lang="en-US" dirty="0" smtClean="0"/>
              <a:t>small </a:t>
            </a:r>
            <a:r>
              <a:rPr lang="en-US" dirty="0"/>
              <a:t>intestine when cancer cells multiply rapidly, forming a mass. Over time, cancer cells may break away from the primary (original) tumor and travel through </a:t>
            </a:r>
            <a:r>
              <a:rPr lang="en-US" dirty="0" smtClean="0">
                <a:hlinkClick r:id="rId2"/>
              </a:rPr>
              <a:t>lymph </a:t>
            </a:r>
            <a:r>
              <a:rPr lang="en-US" dirty="0">
                <a:hlinkClick r:id="rId2"/>
              </a:rPr>
              <a:t>nodes</a:t>
            </a:r>
            <a:r>
              <a:rPr lang="en-US" dirty="0"/>
              <a:t> or blood to other places in </a:t>
            </a:r>
            <a:r>
              <a:rPr lang="en-US" dirty="0" smtClean="0"/>
              <a:t>body </a:t>
            </a:r>
            <a:r>
              <a:rPr lang="en-US" dirty="0"/>
              <a:t>where another (secondary) tumor may form. </a:t>
            </a:r>
            <a:endParaRPr lang="en-US" dirty="0" smtClean="0"/>
          </a:p>
          <a:p>
            <a:endParaRPr lang="en-US" dirty="0"/>
          </a:p>
          <a:p>
            <a:r>
              <a:rPr lang="en-US" dirty="0" smtClean="0"/>
              <a:t>Cancer </a:t>
            </a:r>
            <a:r>
              <a:rPr lang="en-US" dirty="0"/>
              <a:t>cells form because of </a:t>
            </a:r>
            <a:r>
              <a:rPr lang="en-US" dirty="0">
                <a:hlinkClick r:id="rId3"/>
              </a:rPr>
              <a:t>genetic mutations</a:t>
            </a:r>
            <a:r>
              <a:rPr lang="en-US" dirty="0"/>
              <a:t>, or changes in a cell’s DNA, that cause it to multiply out of control. Researchers don’t know what causes these changes to occur.</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risk </a:t>
            </a:r>
            <a:r>
              <a:rPr lang="en-US" b="1" dirty="0" smtClean="0"/>
              <a:t>factors?</a:t>
            </a:r>
            <a:endParaRPr lang="en-US" b="1" dirty="0"/>
          </a:p>
        </p:txBody>
      </p:sp>
      <p:sp>
        <p:nvSpPr>
          <p:cNvPr id="3" name="Content Placeholder 2"/>
          <p:cNvSpPr>
            <a:spLocks noGrp="1"/>
          </p:cNvSpPr>
          <p:nvPr>
            <p:ph idx="1"/>
          </p:nvPr>
        </p:nvSpPr>
        <p:spPr/>
        <p:txBody>
          <a:bodyPr>
            <a:normAutofit fontScale="77500" lnSpcReduction="20000"/>
          </a:bodyPr>
          <a:lstStyle/>
          <a:p>
            <a:r>
              <a:rPr lang="en-US" dirty="0" smtClean="0"/>
              <a:t>Risk </a:t>
            </a:r>
            <a:r>
              <a:rPr lang="en-US" dirty="0"/>
              <a:t>factors for small intestine cancer include:</a:t>
            </a:r>
          </a:p>
          <a:p>
            <a:pPr lvl="1"/>
            <a:r>
              <a:rPr lang="en-US" b="1" dirty="0"/>
              <a:t>Age</a:t>
            </a:r>
            <a:r>
              <a:rPr lang="en-US" dirty="0"/>
              <a:t>: Cancer risk for many types of small intestine tumors increases with age. The average age of diagnosis is 65.</a:t>
            </a:r>
          </a:p>
          <a:p>
            <a:pPr lvl="1"/>
            <a:r>
              <a:rPr lang="en-US" b="1" dirty="0"/>
              <a:t>Gender</a:t>
            </a:r>
            <a:r>
              <a:rPr lang="en-US" dirty="0"/>
              <a:t>: Small intestine cancer is slightly more common in people assigned male at birth (AMAB).</a:t>
            </a:r>
          </a:p>
          <a:p>
            <a:pPr lvl="1"/>
            <a:r>
              <a:rPr lang="en-US" b="1" dirty="0"/>
              <a:t>Race</a:t>
            </a:r>
            <a:r>
              <a:rPr lang="en-US" dirty="0"/>
              <a:t>: In the U.S., small intestine cancer is slightly more common among people who are Black. The exception is </a:t>
            </a:r>
            <a:r>
              <a:rPr lang="en-US" dirty="0">
                <a:hlinkClick r:id="rId2"/>
              </a:rPr>
              <a:t>lymphoma</a:t>
            </a:r>
            <a:r>
              <a:rPr lang="en-US" dirty="0"/>
              <a:t>, which is more common among people who are white.</a:t>
            </a:r>
          </a:p>
          <a:p>
            <a:pPr lvl="1"/>
            <a:r>
              <a:rPr lang="en-US" b="1" dirty="0"/>
              <a:t>Inherited genetic conditions</a:t>
            </a:r>
            <a:r>
              <a:rPr lang="en-US" dirty="0"/>
              <a:t>: Having a biological parent, sibling or child with certain conditions may increase </a:t>
            </a:r>
            <a:r>
              <a:rPr lang="en-US" dirty="0" smtClean="0"/>
              <a:t>risk</a:t>
            </a:r>
            <a:r>
              <a:rPr lang="en-US" dirty="0"/>
              <a:t>. These conditions include familial adenomatous polyposis (FAP), </a:t>
            </a:r>
            <a:r>
              <a:rPr lang="en-US" dirty="0" err="1">
                <a:hlinkClick r:id="rId3"/>
              </a:rPr>
              <a:t>Peutz-Jeghers</a:t>
            </a:r>
            <a:r>
              <a:rPr lang="en-US" dirty="0">
                <a:hlinkClick r:id="rId3"/>
              </a:rPr>
              <a:t> syndrome</a:t>
            </a:r>
            <a:r>
              <a:rPr lang="en-US" dirty="0"/>
              <a:t>, </a:t>
            </a:r>
            <a:r>
              <a:rPr lang="en-US" dirty="0">
                <a:hlinkClick r:id="rId4"/>
              </a:rPr>
              <a:t>hereditary </a:t>
            </a:r>
            <a:r>
              <a:rPr lang="en-US" dirty="0" err="1">
                <a:hlinkClick r:id="rId4"/>
              </a:rPr>
              <a:t>nonpolyposis</a:t>
            </a:r>
            <a:r>
              <a:rPr lang="en-US" dirty="0">
                <a:hlinkClick r:id="rId4"/>
              </a:rPr>
              <a:t> colorectal cancer (HNPCC)</a:t>
            </a:r>
            <a:r>
              <a:rPr lang="en-US" dirty="0"/>
              <a:t> and </a:t>
            </a:r>
            <a:r>
              <a:rPr lang="en-US" dirty="0">
                <a:hlinkClick r:id="rId5"/>
              </a:rPr>
              <a:t>Lynch syndrome</a:t>
            </a:r>
            <a:r>
              <a:rPr lang="en-US" dirty="0"/>
              <a:t>.</a:t>
            </a:r>
          </a:p>
          <a:p>
            <a:pPr lvl="1"/>
            <a:r>
              <a:rPr lang="en-US" b="1" dirty="0"/>
              <a:t>Inflammatory conditions</a:t>
            </a:r>
            <a:r>
              <a:rPr lang="en-US" dirty="0"/>
              <a:t>: Diseases involving chronic inflammation affecting </a:t>
            </a:r>
            <a:r>
              <a:rPr lang="en-US" dirty="0" smtClean="0"/>
              <a:t>bowels</a:t>
            </a:r>
            <a:r>
              <a:rPr lang="en-US" dirty="0"/>
              <a:t>, like </a:t>
            </a:r>
            <a:r>
              <a:rPr lang="en-US" dirty="0" err="1">
                <a:hlinkClick r:id="rId6"/>
              </a:rPr>
              <a:t>Crohn’s</a:t>
            </a:r>
            <a:r>
              <a:rPr lang="en-US" dirty="0">
                <a:hlinkClick r:id="rId6"/>
              </a:rPr>
              <a:t> disease</a:t>
            </a:r>
            <a:r>
              <a:rPr lang="en-US" dirty="0"/>
              <a:t> and </a:t>
            </a:r>
            <a:r>
              <a:rPr lang="en-US" dirty="0">
                <a:hlinkClick r:id="rId7"/>
              </a:rPr>
              <a:t>celiac disease</a:t>
            </a:r>
            <a:r>
              <a:rPr lang="en-US" dirty="0"/>
              <a:t>, may increase </a:t>
            </a:r>
            <a:r>
              <a:rPr lang="en-US" dirty="0" smtClean="0"/>
              <a:t>risk</a:t>
            </a:r>
            <a:r>
              <a:rPr lang="en-US" dirty="0"/>
              <a:t>.</a:t>
            </a:r>
          </a:p>
          <a:p>
            <a:pPr lvl="1"/>
            <a:r>
              <a:rPr lang="en-US" b="1" dirty="0"/>
              <a:t>Autoimmune disorders or a weakened immune system</a:t>
            </a:r>
            <a:r>
              <a:rPr lang="en-US" dirty="0"/>
              <a:t>: Conditions that weaken </a:t>
            </a:r>
            <a:r>
              <a:rPr lang="en-US" dirty="0" smtClean="0"/>
              <a:t>immune </a:t>
            </a:r>
            <a:r>
              <a:rPr lang="en-US" dirty="0"/>
              <a:t>system, like </a:t>
            </a:r>
            <a:r>
              <a:rPr lang="en-US" dirty="0">
                <a:hlinkClick r:id="rId8"/>
              </a:rPr>
              <a:t>HIV/AIDS</a:t>
            </a:r>
            <a:r>
              <a:rPr lang="en-US" dirty="0"/>
              <a:t>, </a:t>
            </a:r>
            <a:r>
              <a:rPr lang="en-US" dirty="0" err="1"/>
              <a:t>Crohn’s</a:t>
            </a:r>
            <a:r>
              <a:rPr lang="en-US" dirty="0"/>
              <a:t> disease and celiac disease, may </a:t>
            </a:r>
            <a:r>
              <a:rPr lang="en-US" dirty="0" smtClean="0"/>
              <a:t>increase risk</a:t>
            </a:r>
            <a:r>
              <a:rPr lang="en-US" dirty="0"/>
              <a:t>. Treatments like radiation therapy may weaken </a:t>
            </a:r>
            <a:r>
              <a:rPr lang="en-US" dirty="0" smtClean="0"/>
              <a:t>immune </a:t>
            </a:r>
            <a:r>
              <a:rPr lang="en-US" dirty="0"/>
              <a:t>system and make more susceptible to small intestine cancer. Drugs that suppress </a:t>
            </a:r>
            <a:r>
              <a:rPr lang="en-US" dirty="0" smtClean="0"/>
              <a:t>immune </a:t>
            </a:r>
            <a:r>
              <a:rPr lang="en-US" dirty="0"/>
              <a:t>system following an organ transplant may also increase </a:t>
            </a:r>
            <a:r>
              <a:rPr lang="en-US" dirty="0" smtClean="0"/>
              <a:t>risk</a:t>
            </a:r>
            <a:r>
              <a:rPr lang="en-US" dirty="0"/>
              <a:t>.</a:t>
            </a:r>
          </a:p>
          <a:p>
            <a:r>
              <a:rPr lang="en-US" dirty="0"/>
              <a:t>Some studies have suggested that diet (eating salty or smoked foods and red meat), tobacco use and alcohol consumption may play a role in small intestine cancer risk</a:t>
            </a:r>
            <a:r>
              <a:rPr lang="en-US" dirty="0" smtClean="0"/>
              <a: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Malignant tumors</a:t>
            </a:r>
            <a:endParaRPr lang="en-US" dirty="0"/>
          </a:p>
        </p:txBody>
      </p:sp>
      <p:sp>
        <p:nvSpPr>
          <p:cNvPr id="3" name="Content Placeholder 2"/>
          <p:cNvSpPr>
            <a:spLocks noGrp="1"/>
          </p:cNvSpPr>
          <p:nvPr>
            <p:ph idx="1"/>
          </p:nvPr>
        </p:nvSpPr>
        <p:spPr/>
        <p:txBody>
          <a:bodyPr>
            <a:normAutofit/>
          </a:bodyPr>
          <a:lstStyle/>
          <a:p>
            <a:r>
              <a:rPr lang="en-US" b="1" dirty="0" smtClean="0"/>
              <a:t>Primary</a:t>
            </a:r>
          </a:p>
          <a:p>
            <a:pPr lvl="1"/>
            <a:r>
              <a:rPr lang="en-US" dirty="0" smtClean="0"/>
              <a:t>Adenocarcinoma</a:t>
            </a:r>
          </a:p>
          <a:p>
            <a:pPr lvl="1"/>
            <a:r>
              <a:rPr lang="en-US" dirty="0" smtClean="0"/>
              <a:t>Primary malignant lymphoma </a:t>
            </a:r>
          </a:p>
          <a:p>
            <a:pPr lvl="1"/>
            <a:r>
              <a:rPr lang="en-US" dirty="0" smtClean="0"/>
              <a:t>Gastrointestinal </a:t>
            </a:r>
            <a:r>
              <a:rPr lang="en-US" dirty="0"/>
              <a:t>neuroendocrine </a:t>
            </a:r>
            <a:endParaRPr lang="en-US" dirty="0" smtClean="0"/>
          </a:p>
          <a:p>
            <a:pPr lvl="1"/>
            <a:r>
              <a:rPr lang="en-US" dirty="0" smtClean="0"/>
              <a:t>Kaposi sarcoma</a:t>
            </a:r>
          </a:p>
          <a:p>
            <a:r>
              <a:rPr lang="en-US" b="1" dirty="0" smtClean="0"/>
              <a:t>Secondary - </a:t>
            </a:r>
            <a:r>
              <a:rPr lang="en-US" b="1" dirty="0" err="1" smtClean="0"/>
              <a:t>Metastic</a:t>
            </a:r>
            <a:r>
              <a:rPr lang="en-US" b="1" dirty="0" smtClean="0"/>
              <a:t> </a:t>
            </a:r>
            <a:r>
              <a:rPr lang="en-US" b="1" dirty="0"/>
              <a:t>Malignancy from Other Organs</a:t>
            </a:r>
            <a:r>
              <a:rPr lang="en-US" dirty="0"/>
              <a:t> – (i.e. lung, breast or melanoma)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2235200"/>
            <a:ext cx="9144000" cy="2387600"/>
          </a:xfrm>
        </p:spPr>
        <p:txBody>
          <a:bodyPr>
            <a:normAutofit/>
          </a:bodyPr>
          <a:lstStyle/>
          <a:p>
            <a:r>
              <a:rPr lang="en-US" sz="5200" b="1" spc="-40" dirty="0" smtClean="0">
                <a:solidFill>
                  <a:srgbClr val="002060"/>
                </a:solidFill>
                <a:latin typeface="Times New Roman" panose="02020603050405020304"/>
                <a:cs typeface="Times New Roman" panose="02020603050405020304"/>
              </a:rPr>
              <a:t>Surgical Pathology</a:t>
            </a:r>
            <a:r>
              <a:rPr lang="en-US" sz="5200" b="1" dirty="0" smtClean="0">
                <a:solidFill>
                  <a:srgbClr val="002060"/>
                </a:solidFill>
                <a:latin typeface="Times New Roman" panose="02020603050405020304"/>
                <a:cs typeface="Times New Roman" panose="02020603050405020304"/>
              </a:rPr>
              <a:t/>
            </a:r>
            <a:br>
              <a:rPr lang="en-US" sz="5200" b="1" dirty="0" smtClean="0">
                <a:solidFill>
                  <a:srgbClr val="002060"/>
                </a:solidFill>
                <a:latin typeface="Times New Roman" panose="02020603050405020304"/>
                <a:cs typeface="Times New Roman" panose="02020603050405020304"/>
              </a:rPr>
            </a:br>
            <a:r>
              <a:rPr lang="sr-Latn-RS" sz="5200" b="1" dirty="0" smtClean="0">
                <a:solidFill>
                  <a:srgbClr val="002060"/>
                </a:solidFill>
                <a:latin typeface="Times New Roman" panose="02020603050405020304"/>
                <a:cs typeface="Times New Roman" panose="02020603050405020304"/>
              </a:rPr>
              <a:t>o</a:t>
            </a:r>
            <a:r>
              <a:rPr lang="en-US" sz="5200" b="1" dirty="0" smtClean="0">
                <a:solidFill>
                  <a:srgbClr val="002060"/>
                </a:solidFill>
                <a:latin typeface="Times New Roman" panose="02020603050405020304"/>
                <a:cs typeface="Times New Roman" panose="02020603050405020304"/>
              </a:rPr>
              <a:t>f</a:t>
            </a:r>
            <a:r>
              <a:rPr lang="sr-Latn-RS" sz="5200" b="1" dirty="0" smtClean="0">
                <a:solidFill>
                  <a:srgbClr val="002060"/>
                </a:solidFill>
                <a:latin typeface="Times New Roman" panose="02020603050405020304"/>
                <a:cs typeface="Times New Roman" panose="02020603050405020304"/>
              </a:rPr>
              <a:t> </a:t>
            </a:r>
            <a:r>
              <a:rPr lang="en-US" sz="5200" b="1" dirty="0" smtClean="0">
                <a:solidFill>
                  <a:srgbClr val="002060"/>
                </a:solidFill>
                <a:latin typeface="Times New Roman" panose="02020603050405020304"/>
                <a:cs typeface="Times New Roman" panose="02020603050405020304"/>
              </a:rPr>
              <a:t>Small Intestine, Colon and Anal Tract</a:t>
            </a:r>
            <a:endParaRPr lang="en-US" sz="5200" b="1" dirty="0">
              <a:solidFill>
                <a:srgbClr val="002060"/>
              </a:solidFill>
            </a:endParaRPr>
          </a:p>
        </p:txBody>
      </p:sp>
      <p:sp>
        <p:nvSpPr>
          <p:cNvPr id="7" name="Subtitle 2"/>
          <p:cNvSpPr txBox="1"/>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Full Prof. </a:t>
            </a:r>
            <a:r>
              <a:rPr lang="en-US" b="1" dirty="0" err="1" smtClean="0">
                <a:solidFill>
                  <a:srgbClr val="002060"/>
                </a:solidFill>
                <a:latin typeface="Times New Roman" panose="02020603050405020304" pitchFamily="18" charset="0"/>
                <a:cs typeface="Times New Roman" panose="02020603050405020304" pitchFamily="18" charset="0"/>
              </a:rPr>
              <a:t>Milica</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Mijović</a:t>
            </a:r>
            <a:endParaRPr lang="en-US"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Adenocarcinoma</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Adenocarcinoma </a:t>
            </a:r>
            <a:r>
              <a:rPr lang="en-US" dirty="0"/>
              <a:t>of the small intestine probably develops mainly from adenomas. </a:t>
            </a:r>
            <a:endParaRPr lang="en-US" dirty="0" smtClean="0"/>
          </a:p>
          <a:p>
            <a:r>
              <a:rPr lang="en-US" dirty="0" smtClean="0"/>
              <a:t>Most </a:t>
            </a:r>
            <a:r>
              <a:rPr lang="en-US" dirty="0"/>
              <a:t>tumors occur at the ampulla in the duodenum. </a:t>
            </a:r>
            <a:endParaRPr lang="en-US" dirty="0" smtClean="0"/>
          </a:p>
          <a:p>
            <a:r>
              <a:rPr lang="en-US" dirty="0" smtClean="0"/>
              <a:t>Other </a:t>
            </a:r>
            <a:r>
              <a:rPr lang="en-US" dirty="0"/>
              <a:t>risk factors for adenocarcinoma include </a:t>
            </a:r>
            <a:r>
              <a:rPr lang="en-US" dirty="0" err="1"/>
              <a:t>Crohn's</a:t>
            </a:r>
            <a:r>
              <a:rPr lang="en-US" dirty="0"/>
              <a:t> disease, celiac </a:t>
            </a:r>
            <a:r>
              <a:rPr lang="en-US" dirty="0" err="1"/>
              <a:t>sprue</a:t>
            </a:r>
            <a:r>
              <a:rPr lang="en-US" dirty="0"/>
              <a:t>, different types of previous surgery (i.e. surgery joining the urinary system with the intestines), and neurofibromatosis. </a:t>
            </a:r>
            <a:endParaRPr lang="en-US" dirty="0" smtClean="0"/>
          </a:p>
          <a:p>
            <a:r>
              <a:rPr lang="en-US" dirty="0" smtClean="0"/>
              <a:t>Patients </a:t>
            </a:r>
            <a:r>
              <a:rPr lang="en-US" dirty="0"/>
              <a:t>can present with obstruction or bleeding. </a:t>
            </a:r>
            <a:endParaRPr lang="en-US" dirty="0" smtClean="0"/>
          </a:p>
          <a:p>
            <a:r>
              <a:rPr lang="en-US" dirty="0" smtClean="0"/>
              <a:t>The </a:t>
            </a:r>
            <a:r>
              <a:rPr lang="en-US" dirty="0"/>
              <a:t>tumor may be diagnosed by radiologic techniques (barium studies), endoscopy or surgery, and confirmed by biopsy sampling. </a:t>
            </a:r>
            <a:endParaRPr lang="en-US" dirty="0" smtClean="0"/>
          </a:p>
          <a:p>
            <a:r>
              <a:rPr lang="en-US" dirty="0" smtClean="0"/>
              <a:t>Treatment </a:t>
            </a:r>
            <a:r>
              <a:rPr lang="en-US" dirty="0"/>
              <a:t>depends on the location, size and shape of the tumor, and whether it has spread. </a:t>
            </a:r>
            <a:endParaRPr lang="en-US" dirty="0" smtClean="0"/>
          </a:p>
          <a:p>
            <a:r>
              <a:rPr lang="en-US" dirty="0" smtClean="0"/>
              <a:t>Options </a:t>
            </a:r>
            <a:r>
              <a:rPr lang="en-US" dirty="0"/>
              <a:t>include endoscopic removal and surgery. </a:t>
            </a:r>
            <a:endParaRPr lang="en-US" dirty="0" smtClean="0"/>
          </a:p>
          <a:p>
            <a:r>
              <a:rPr lang="en-US" dirty="0" smtClean="0"/>
              <a:t>Chemotherapy </a:t>
            </a:r>
            <a:r>
              <a:rPr lang="en-US" dirty="0"/>
              <a:t>and radiation may be helpful.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Adenocarcinoma</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699" y="1542290"/>
            <a:ext cx="6704601" cy="512064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 </a:t>
            </a:r>
          </a:p>
        </p:txBody>
      </p:sp>
      <p:sp>
        <p:nvSpPr>
          <p:cNvPr id="3" name="Content Placeholder 2"/>
          <p:cNvSpPr>
            <a:spLocks noGrp="1"/>
          </p:cNvSpPr>
          <p:nvPr>
            <p:ph idx="1"/>
          </p:nvPr>
        </p:nvSpPr>
        <p:spPr/>
        <p:txBody>
          <a:bodyPr>
            <a:normAutofit lnSpcReduction="10000"/>
          </a:bodyPr>
          <a:lstStyle/>
          <a:p>
            <a:r>
              <a:rPr lang="en-US" dirty="0" smtClean="0"/>
              <a:t>Adenocarcinomas </a:t>
            </a:r>
            <a:r>
              <a:rPr lang="en-US" dirty="0"/>
              <a:t>will react with many antibodies directed against keratins, including AE1&amp;AE3, CK35betaH11, CK18, CK19, CK7, and CK20. </a:t>
            </a:r>
            <a:endParaRPr lang="en-US" dirty="0" smtClean="0"/>
          </a:p>
          <a:p>
            <a:r>
              <a:rPr lang="en-US" dirty="0" smtClean="0"/>
              <a:t>When </a:t>
            </a:r>
            <a:r>
              <a:rPr lang="en-US" dirty="0"/>
              <a:t>CK7 and CK20 are used together, </a:t>
            </a:r>
            <a:r>
              <a:rPr lang="en-US" dirty="0" smtClean="0"/>
              <a:t>approximately </a:t>
            </a:r>
            <a:r>
              <a:rPr lang="en-US" dirty="0"/>
              <a:t>25% will be positive for one and negative for the other (</a:t>
            </a:r>
            <a:r>
              <a:rPr lang="en-US" dirty="0" err="1"/>
              <a:t>eg</a:t>
            </a:r>
            <a:r>
              <a:rPr lang="en-US" dirty="0"/>
              <a:t>, CK7+/CK20-, CK7-/CK20+), and a small number of cases will be negative for both. </a:t>
            </a:r>
            <a:endParaRPr lang="en-US" dirty="0" smtClean="0"/>
          </a:p>
          <a:p>
            <a:r>
              <a:rPr lang="en-US" dirty="0" smtClean="0"/>
              <a:t>CDX-2</a:t>
            </a:r>
            <a:r>
              <a:rPr lang="en-US" dirty="0"/>
              <a:t>, initially thought to be specific for colon carcinoma, will be reactive in more than 50% of </a:t>
            </a:r>
            <a:r>
              <a:rPr lang="en-US" dirty="0" smtClean="0"/>
              <a:t>cases</a:t>
            </a:r>
            <a:r>
              <a:rPr lang="en-US" baseline="30000" dirty="0" smtClean="0"/>
              <a:t> </a:t>
            </a:r>
            <a:r>
              <a:rPr lang="en-US" dirty="0"/>
              <a:t>and may be indicative of a lesser degree of </a:t>
            </a:r>
            <a:r>
              <a:rPr lang="en-US" dirty="0" smtClean="0"/>
              <a:t>invasiveness. </a:t>
            </a:r>
          </a:p>
          <a:p>
            <a:r>
              <a:rPr lang="en-US" dirty="0" smtClean="0"/>
              <a:t>Even </a:t>
            </a:r>
            <a:r>
              <a:rPr lang="en-US" dirty="0"/>
              <a:t>HepPar-1, a useful marker for hepatocytes, will be positive in more than 50% of </a:t>
            </a:r>
            <a:r>
              <a:rPr lang="en-US" dirty="0" smtClean="0"/>
              <a:t>adenocarcinomas.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1480" y="365125"/>
            <a:ext cx="10942320" cy="1325563"/>
          </a:xfrm>
        </p:spPr>
        <p:txBody>
          <a:bodyPr>
            <a:normAutofit fontScale="90000"/>
          </a:bodyPr>
          <a:lstStyle/>
          <a:p>
            <a:r>
              <a:rPr lang="en-US" sz="3600" b="1" dirty="0"/>
              <a:t>Representative histologic images of a small bowel </a:t>
            </a:r>
            <a:r>
              <a:rPr lang="en-US" sz="3600" b="1" dirty="0" smtClean="0"/>
              <a:t>adenocarcinoma</a:t>
            </a:r>
            <a:r>
              <a:rPr lang="en-US" sz="2800" dirty="0"/>
              <a:t/>
            </a:r>
            <a:br>
              <a:rPr lang="en-US" sz="2800" dirty="0"/>
            </a:br>
            <a:r>
              <a:rPr lang="en-US" sz="2800" dirty="0"/>
              <a:t>Original magnification: 200X. </a:t>
            </a:r>
            <a:br>
              <a:rPr lang="en-US" sz="2800" dirty="0"/>
            </a:br>
            <a:endParaRPr lang="en-US" sz="2800" dirty="0"/>
          </a:p>
        </p:txBody>
      </p:sp>
      <p:pic>
        <p:nvPicPr>
          <p:cNvPr id="7" name="Content Placeholder 6"/>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7160" y="1569720"/>
            <a:ext cx="6629400" cy="4800599"/>
          </a:xfrm>
        </p:spPr>
      </p:pic>
      <p:sp>
        <p:nvSpPr>
          <p:cNvPr id="6" name="Content Placeholder 5"/>
          <p:cNvSpPr>
            <a:spLocks noGrp="1"/>
          </p:cNvSpPr>
          <p:nvPr>
            <p:ph sz="half" idx="2"/>
          </p:nvPr>
        </p:nvSpPr>
        <p:spPr>
          <a:xfrm>
            <a:off x="6888480" y="1569720"/>
            <a:ext cx="4968240" cy="4607243"/>
          </a:xfrm>
        </p:spPr>
        <p:txBody>
          <a:bodyPr>
            <a:normAutofit fontScale="70000" lnSpcReduction="20000"/>
          </a:bodyPr>
          <a:lstStyle/>
          <a:p>
            <a:r>
              <a:rPr lang="en-US" dirty="0"/>
              <a:t>(</a:t>
            </a:r>
            <a:r>
              <a:rPr lang="en-US" b="1" dirty="0"/>
              <a:t>A</a:t>
            </a:r>
            <a:r>
              <a:rPr lang="en-US" dirty="0"/>
              <a:t>) </a:t>
            </a:r>
            <a:r>
              <a:rPr lang="en-US" dirty="0" err="1"/>
              <a:t>hematoxylin</a:t>
            </a:r>
            <a:r>
              <a:rPr lang="en-US" dirty="0"/>
              <a:t> and eosin staining, showing a glandular-type SBA with well-formed glandular structures; </a:t>
            </a:r>
            <a:endParaRPr lang="en-US" dirty="0" smtClean="0"/>
          </a:p>
          <a:p>
            <a:r>
              <a:rPr lang="en-US" dirty="0" smtClean="0"/>
              <a:t>(</a:t>
            </a:r>
            <a:r>
              <a:rPr lang="en-US" b="1" dirty="0"/>
              <a:t>B</a:t>
            </a:r>
            <a:r>
              <a:rPr lang="en-US" dirty="0"/>
              <a:t>) Cytokeratin (CK)20 immunohistochemistry, showing a strong and diffuse cytoplasmic reactivity for CK20; </a:t>
            </a:r>
            <a:endParaRPr lang="en-US" dirty="0" smtClean="0"/>
          </a:p>
          <a:p>
            <a:r>
              <a:rPr lang="en-US" dirty="0" smtClean="0"/>
              <a:t>(</a:t>
            </a:r>
            <a:r>
              <a:rPr lang="en-US" b="1" dirty="0"/>
              <a:t>C</a:t>
            </a:r>
            <a:r>
              <a:rPr lang="en-US" dirty="0"/>
              <a:t>) CK7 immunohistochemistry, showing negativity for CK7 </a:t>
            </a:r>
            <a:endParaRPr lang="en-US" dirty="0" smtClean="0"/>
          </a:p>
          <a:p>
            <a:r>
              <a:rPr lang="en-US" dirty="0" smtClean="0"/>
              <a:t>(</a:t>
            </a:r>
            <a:r>
              <a:rPr lang="en-US" b="1" dirty="0"/>
              <a:t>D</a:t>
            </a:r>
            <a:r>
              <a:rPr lang="en-US" dirty="0"/>
              <a:t>) Caudal type </a:t>
            </a:r>
            <a:r>
              <a:rPr lang="en-US" dirty="0" err="1"/>
              <a:t>homeobox</a:t>
            </a:r>
            <a:r>
              <a:rPr lang="en-US" dirty="0"/>
              <a:t> 2 (CDX2) immunohistochemistry, showing positivity for CDX2; </a:t>
            </a:r>
            <a:endParaRPr lang="en-US" dirty="0" smtClean="0"/>
          </a:p>
          <a:p>
            <a:r>
              <a:rPr lang="en-US" dirty="0" smtClean="0"/>
              <a:t>(</a:t>
            </a:r>
            <a:r>
              <a:rPr lang="en-US" b="1" dirty="0"/>
              <a:t>E</a:t>
            </a:r>
            <a:r>
              <a:rPr lang="en-US" dirty="0"/>
              <a:t>) Staining for special AT-rich sequence-binding protein 2 (SATB2), showing SATB2 positivity; </a:t>
            </a:r>
            <a:endParaRPr lang="en-US" dirty="0" smtClean="0"/>
          </a:p>
          <a:p>
            <a:r>
              <a:rPr lang="en-US" dirty="0" smtClean="0"/>
              <a:t>(</a:t>
            </a:r>
            <a:r>
              <a:rPr lang="en-US" b="1" dirty="0"/>
              <a:t>F</a:t>
            </a:r>
            <a:r>
              <a:rPr lang="en-US" dirty="0"/>
              <a:t>) Alpha-</a:t>
            </a:r>
            <a:r>
              <a:rPr lang="en-US" dirty="0" err="1"/>
              <a:t>methylacyl</a:t>
            </a:r>
            <a:r>
              <a:rPr lang="en-US" dirty="0"/>
              <a:t>-CoA </a:t>
            </a:r>
            <a:r>
              <a:rPr lang="en-US" dirty="0" err="1"/>
              <a:t>racemase</a:t>
            </a:r>
            <a:r>
              <a:rPr lang="en-US" dirty="0"/>
              <a:t> (AMACR), immunohistochemistry, showing AMACR tumor cell positivity.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Intestinal Lymphoma</a:t>
            </a:r>
            <a:endParaRPr lang="en-US" dirty="0"/>
          </a:p>
        </p:txBody>
      </p:sp>
      <p:sp>
        <p:nvSpPr>
          <p:cNvPr id="3" name="Content Placeholder 2"/>
          <p:cNvSpPr>
            <a:spLocks noGrp="1"/>
          </p:cNvSpPr>
          <p:nvPr>
            <p:ph sz="half" idx="1"/>
          </p:nvPr>
        </p:nvSpPr>
        <p:spPr/>
        <p:txBody>
          <a:bodyPr/>
          <a:lstStyle/>
          <a:p>
            <a:r>
              <a:rPr lang="en-US" dirty="0" smtClean="0"/>
              <a:t>Intestinal </a:t>
            </a:r>
            <a:r>
              <a:rPr lang="en-US" dirty="0"/>
              <a:t>lymphoma of the small intestine is a recognized complication of celiac </a:t>
            </a:r>
            <a:r>
              <a:rPr lang="en-US" dirty="0" err="1"/>
              <a:t>sprue</a:t>
            </a:r>
            <a:r>
              <a:rPr lang="en-US" dirty="0"/>
              <a:t>, and can occur in immunodeficiency syndromes. </a:t>
            </a:r>
            <a:endParaRPr lang="en-US" dirty="0" smtClean="0"/>
          </a:p>
          <a:p>
            <a:r>
              <a:rPr lang="en-US" dirty="0" smtClean="0"/>
              <a:t>Symptoms </a:t>
            </a:r>
            <a:r>
              <a:rPr lang="en-US" dirty="0"/>
              <a:t>include </a:t>
            </a:r>
            <a:r>
              <a:rPr lang="en-US" dirty="0" err="1"/>
              <a:t>crampy</a:t>
            </a:r>
            <a:r>
              <a:rPr lang="en-US" dirty="0"/>
              <a:t>-like abdominal pain, weight loss, features of </a:t>
            </a:r>
            <a:r>
              <a:rPr lang="en-US" dirty="0" err="1"/>
              <a:t>malabsorption</a:t>
            </a:r>
            <a:r>
              <a:rPr lang="en-US" dirty="0"/>
              <a:t>, bleeding, or even bowel obstruction.</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820549" y="1988702"/>
            <a:ext cx="4881961" cy="384048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err="1"/>
              <a:t>Leiomyosarcoma</a:t>
            </a:r>
            <a:endParaRPr lang="en-US" dirty="0"/>
          </a:p>
        </p:txBody>
      </p:sp>
      <p:sp>
        <p:nvSpPr>
          <p:cNvPr id="5" name="Content Placeholder 4"/>
          <p:cNvSpPr>
            <a:spLocks noGrp="1"/>
          </p:cNvSpPr>
          <p:nvPr>
            <p:ph sz="half" idx="1"/>
          </p:nvPr>
        </p:nvSpPr>
        <p:spPr/>
        <p:txBody>
          <a:bodyPr/>
          <a:lstStyle/>
          <a:p>
            <a:r>
              <a:rPr lang="en-US" dirty="0" smtClean="0"/>
              <a:t>This </a:t>
            </a:r>
            <a:r>
              <a:rPr lang="en-US" dirty="0"/>
              <a:t>is a malignant tumor arising from the muscle wall of the intestine and can also arise from a benign leiomyoma. </a:t>
            </a:r>
            <a:endParaRPr lang="en-US" dirty="0" smtClean="0"/>
          </a:p>
          <a:p>
            <a:r>
              <a:rPr lang="en-US" dirty="0" smtClean="0"/>
              <a:t>Whenever </a:t>
            </a:r>
            <a:r>
              <a:rPr lang="en-US" dirty="0"/>
              <a:t>possible, complete surgical resection is recommended. </a:t>
            </a:r>
            <a:endParaRPr lang="en-US" dirty="0" smtClean="0"/>
          </a:p>
          <a:p>
            <a:r>
              <a:rPr lang="en-US" dirty="0" smtClean="0"/>
              <a:t>Chemotherapy </a:t>
            </a:r>
            <a:r>
              <a:rPr lang="en-US" dirty="0"/>
              <a:t>and radiation are also used.</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471836" y="1936023"/>
            <a:ext cx="4881964" cy="384048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Gastrointestinal neuroendocrine tumors</a:t>
            </a:r>
            <a:endParaRPr lang="en-US" dirty="0"/>
          </a:p>
        </p:txBody>
      </p:sp>
      <p:sp>
        <p:nvSpPr>
          <p:cNvPr id="6" name="Content Placeholder 5"/>
          <p:cNvSpPr>
            <a:spLocks noGrp="1"/>
          </p:cNvSpPr>
          <p:nvPr>
            <p:ph idx="1"/>
          </p:nvPr>
        </p:nvSpPr>
        <p:spPr/>
        <p:txBody>
          <a:bodyPr>
            <a:normAutofit/>
          </a:bodyPr>
          <a:lstStyle/>
          <a:p>
            <a:r>
              <a:rPr lang="en-US" dirty="0" smtClean="0"/>
              <a:t>Previously </a:t>
            </a:r>
            <a:r>
              <a:rPr lang="en-US" dirty="0"/>
              <a:t>known as </a:t>
            </a:r>
            <a:r>
              <a:rPr lang="en-US" dirty="0">
                <a:hlinkClick r:id="rId2" tooltip="Overview of Carcinoid Tumors"/>
              </a:rPr>
              <a:t>carcinoid </a:t>
            </a:r>
            <a:r>
              <a:rPr lang="en-US" dirty="0" smtClean="0">
                <a:hlinkClick r:id="rId2" tooltip="Overview of Carcinoid Tumors"/>
              </a:rPr>
              <a:t>tumors</a:t>
            </a:r>
            <a:r>
              <a:rPr lang="en-US" dirty="0" smtClean="0"/>
              <a:t> </a:t>
            </a:r>
            <a:r>
              <a:rPr lang="en-US" dirty="0"/>
              <a:t>occur most often in the small bowel, particularly the ileum, and in the appendix; in these locations, larger lesions can become malignant. </a:t>
            </a:r>
            <a:endParaRPr lang="en-US" dirty="0" smtClean="0"/>
          </a:p>
          <a:p>
            <a:r>
              <a:rPr lang="en-US" dirty="0" smtClean="0"/>
              <a:t>Multiple </a:t>
            </a:r>
            <a:r>
              <a:rPr lang="en-US" dirty="0"/>
              <a:t>tumors occur in 50% of cases. </a:t>
            </a:r>
            <a:endParaRPr lang="en-US" dirty="0" smtClean="0"/>
          </a:p>
          <a:p>
            <a:r>
              <a:rPr lang="en-US" dirty="0" smtClean="0"/>
              <a:t>Of </a:t>
            </a:r>
            <a:r>
              <a:rPr lang="en-US" dirty="0"/>
              <a:t>those &gt; 2 cm in diameter, 80% have metastasized locally or to the liver by the time of operation. </a:t>
            </a:r>
            <a:endParaRPr lang="en-US" dirty="0" smtClean="0"/>
          </a:p>
          <a:p>
            <a:r>
              <a:rPr lang="en-US" dirty="0" smtClean="0"/>
              <a:t>About </a:t>
            </a:r>
            <a:r>
              <a:rPr lang="en-US" dirty="0"/>
              <a:t>30% of small-bowel neuroendocrine tumors cause obstruction, pain, bleeding, or </a:t>
            </a:r>
            <a:r>
              <a:rPr lang="en-US" dirty="0">
                <a:hlinkClick r:id="rId3" tooltip="Carcinoid Syndrome"/>
              </a:rPr>
              <a:t>carcinoid syndrome</a:t>
            </a:r>
            <a:r>
              <a:rPr lang="en-US" dirty="0"/>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Carcinoid</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097056"/>
            <a:ext cx="5181600" cy="3808476"/>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7505738" y="1027906"/>
            <a:ext cx="3535680" cy="5303520"/>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Gastrointestinal neuroendocrine tumors</a:t>
            </a:r>
            <a:endParaRPr lang="en-US" dirty="0"/>
          </a:p>
        </p:txBody>
      </p:sp>
      <p:sp>
        <p:nvSpPr>
          <p:cNvPr id="6" name="Content Placeholder 5"/>
          <p:cNvSpPr>
            <a:spLocks noGrp="1"/>
          </p:cNvSpPr>
          <p:nvPr>
            <p:ph idx="1"/>
          </p:nvPr>
        </p:nvSpPr>
        <p:spPr/>
        <p:txBody>
          <a:bodyPr>
            <a:normAutofit fontScale="92500" lnSpcReduction="20000"/>
          </a:bodyPr>
          <a:lstStyle/>
          <a:p>
            <a:r>
              <a:rPr lang="en-US" dirty="0" smtClean="0"/>
              <a:t>Treatment </a:t>
            </a:r>
            <a:r>
              <a:rPr lang="en-US" dirty="0"/>
              <a:t>of these tumors depends on the site of origin. Small-bowel neuroendocrine tumors are surgically resected; repeat operations may be required, and, in many cases, more than one segment of small intestine is involved. </a:t>
            </a:r>
            <a:endParaRPr lang="en-US" dirty="0" smtClean="0"/>
          </a:p>
          <a:p>
            <a:r>
              <a:rPr lang="en-US" dirty="0" smtClean="0"/>
              <a:t>Gastric </a:t>
            </a:r>
            <a:r>
              <a:rPr lang="en-US" dirty="0"/>
              <a:t>neuroendocrine tumors, unlike those of the small intestine, can be managed with endoscopic resection if they are small and associated with chronic atrophic gastritis (</a:t>
            </a:r>
            <a:r>
              <a:rPr lang="en-US" dirty="0" err="1"/>
              <a:t>eg</a:t>
            </a:r>
            <a:r>
              <a:rPr lang="en-US" dirty="0"/>
              <a:t>, type 1 disease). </a:t>
            </a:r>
            <a:endParaRPr lang="en-US" dirty="0" smtClean="0"/>
          </a:p>
          <a:p>
            <a:r>
              <a:rPr lang="en-US" dirty="0" smtClean="0"/>
              <a:t>Similarly</a:t>
            </a:r>
            <a:r>
              <a:rPr lang="en-US" dirty="0"/>
              <a:t>, small rectal neuroendocrine tumors sometimes can be removed </a:t>
            </a:r>
            <a:r>
              <a:rPr lang="en-US" dirty="0" err="1"/>
              <a:t>endoscopically</a:t>
            </a:r>
            <a:r>
              <a:rPr lang="en-US" dirty="0"/>
              <a:t>. </a:t>
            </a:r>
            <a:endParaRPr lang="en-US" dirty="0" smtClean="0"/>
          </a:p>
          <a:p>
            <a:r>
              <a:rPr lang="en-US" dirty="0" smtClean="0"/>
              <a:t>For </a:t>
            </a:r>
            <a:r>
              <a:rPr lang="en-US" dirty="0"/>
              <a:t>metastatic neuroendocrine tumors, long-acting </a:t>
            </a:r>
            <a:r>
              <a:rPr lang="en-US" dirty="0" err="1"/>
              <a:t>somatostatin</a:t>
            </a:r>
            <a:r>
              <a:rPr lang="en-US" dirty="0"/>
              <a:t> analog therapy with dose escalation, peptide receptor </a:t>
            </a:r>
            <a:r>
              <a:rPr lang="en-US" dirty="0" err="1"/>
              <a:t>radioligand</a:t>
            </a:r>
            <a:r>
              <a:rPr lang="en-US" dirty="0"/>
              <a:t> therapy (PRRT) using a radiolabeled </a:t>
            </a:r>
            <a:r>
              <a:rPr lang="en-US" dirty="0" err="1"/>
              <a:t>somatostatin</a:t>
            </a:r>
            <a:r>
              <a:rPr lang="en-US" dirty="0"/>
              <a:t> analog, or </a:t>
            </a:r>
            <a:r>
              <a:rPr lang="en-US" dirty="0" err="1"/>
              <a:t>everolimus</a:t>
            </a:r>
            <a:r>
              <a:rPr lang="en-US" dirty="0"/>
              <a:t> can be used to effectively control the disease.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 </a:t>
            </a:r>
          </a:p>
        </p:txBody>
      </p:sp>
      <p:sp>
        <p:nvSpPr>
          <p:cNvPr id="3" name="Content Placeholder 2"/>
          <p:cNvSpPr>
            <a:spLocks noGrp="1"/>
          </p:cNvSpPr>
          <p:nvPr>
            <p:ph idx="1"/>
          </p:nvPr>
        </p:nvSpPr>
        <p:spPr/>
        <p:txBody>
          <a:bodyPr>
            <a:normAutofit fontScale="85000" lnSpcReduction="10000"/>
          </a:bodyPr>
          <a:lstStyle/>
          <a:p>
            <a:r>
              <a:rPr lang="en-US" dirty="0" smtClean="0"/>
              <a:t>Neuroendocrine </a:t>
            </a:r>
            <a:r>
              <a:rPr lang="en-US" dirty="0"/>
              <a:t>carcinoma characteristically stains with </a:t>
            </a:r>
            <a:r>
              <a:rPr lang="en-US" dirty="0" err="1"/>
              <a:t>synaptophysin</a:t>
            </a:r>
            <a:r>
              <a:rPr lang="en-US" dirty="0"/>
              <a:t>, </a:t>
            </a:r>
            <a:r>
              <a:rPr lang="en-US" dirty="0" err="1"/>
              <a:t>chromogranin</a:t>
            </a:r>
            <a:r>
              <a:rPr lang="en-US" dirty="0"/>
              <a:t>, </a:t>
            </a:r>
            <a:r>
              <a:rPr lang="en-US" dirty="0" err="1"/>
              <a:t>villin</a:t>
            </a:r>
            <a:r>
              <a:rPr lang="en-US" dirty="0"/>
              <a:t>, and CD57</a:t>
            </a:r>
            <a:r>
              <a:rPr lang="en-US" dirty="0" smtClean="0"/>
              <a:t>. </a:t>
            </a:r>
          </a:p>
          <a:p>
            <a:r>
              <a:rPr lang="en-US" dirty="0" smtClean="0"/>
              <a:t>In </a:t>
            </a:r>
            <a:r>
              <a:rPr lang="en-US" dirty="0"/>
              <a:t>contrast to gastric adenocarcinoma, carcinomas occurring in the second part of the duodenum may be negative for both </a:t>
            </a:r>
            <a:r>
              <a:rPr lang="en-US" dirty="0" err="1"/>
              <a:t>synaptophysin</a:t>
            </a:r>
            <a:r>
              <a:rPr lang="en-US" dirty="0"/>
              <a:t> and </a:t>
            </a:r>
            <a:r>
              <a:rPr lang="en-US" dirty="0" err="1"/>
              <a:t>chromogranin</a:t>
            </a:r>
            <a:r>
              <a:rPr lang="en-US" dirty="0"/>
              <a:t> but will often react with </a:t>
            </a:r>
            <a:r>
              <a:rPr lang="en-US" dirty="0" err="1"/>
              <a:t>somatostatin</a:t>
            </a:r>
            <a:r>
              <a:rPr lang="en-US" dirty="0"/>
              <a:t>. </a:t>
            </a:r>
            <a:endParaRPr lang="en-US" dirty="0" smtClean="0"/>
          </a:p>
          <a:p>
            <a:r>
              <a:rPr lang="en-US" dirty="0" smtClean="0"/>
              <a:t>The </a:t>
            </a:r>
            <a:r>
              <a:rPr lang="en-US" dirty="0"/>
              <a:t>proliferation marker Ki-67 and the adhesion molecule E-cadherin have been used to assess aggressiveness of neuroendocrine </a:t>
            </a:r>
            <a:r>
              <a:rPr lang="en-US" dirty="0" smtClean="0"/>
              <a:t>carcinoma. </a:t>
            </a:r>
          </a:p>
          <a:p>
            <a:r>
              <a:rPr lang="en-US" dirty="0" smtClean="0"/>
              <a:t>A </a:t>
            </a:r>
            <a:r>
              <a:rPr lang="en-US" dirty="0"/>
              <a:t>high (&gt;60%) Ki-67 proliferation index predicts aggressive behavior, and loss of E-cadherin may predict lymph node metastasis. Only 1 study has investigated cadherin-17 expression in neuroendocrine tumors of the gastrointestinal tract. In that investigation, all 27 of the well-differentiated neuroendocrine tumors (carcinoid tumors) of the small intestine and all 10 of those originating in the appendix were reported to be cadherin-17 </a:t>
            </a:r>
            <a:r>
              <a:rPr lang="en-US" dirty="0" smtClean="0"/>
              <a:t>positive.</a:t>
            </a:r>
            <a:endParaRPr lang="en-US" dirty="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Title 1"/>
          <p:cNvSpPr txBox="1"/>
          <p:nvPr/>
        </p:nvSpPr>
        <p:spPr>
          <a:xfrm>
            <a:off x="1631576" y="715494"/>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40" dirty="0" smtClean="0">
                <a:solidFill>
                  <a:srgbClr val="002060"/>
                </a:solidFill>
                <a:latin typeface="Times New Roman" panose="02020603050405020304"/>
                <a:cs typeface="Times New Roman" panose="02020603050405020304"/>
              </a:rPr>
              <a:t>Diagnosis of tumors of the small intestine</a:t>
            </a:r>
            <a:endParaRPr lang="en-US" b="1" dirty="0">
              <a:solidFill>
                <a:srgbClr val="00206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9060" y="2731748"/>
            <a:ext cx="4593881" cy="32004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3600" b="1" dirty="0"/>
              <a:t>Histology of well-differentiated neuroendocrine </a:t>
            </a:r>
            <a:r>
              <a:rPr lang="en-US" sz="3600" b="1" dirty="0" smtClean="0"/>
              <a:t>cancer</a:t>
            </a:r>
            <a:endParaRPr lang="en-US" sz="3600" dirty="0"/>
          </a:p>
        </p:txBody>
      </p:sp>
      <p:pic>
        <p:nvPicPr>
          <p:cNvPr id="6" name="Content Placeholder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2400" y="1690689"/>
            <a:ext cx="6568440" cy="4923470"/>
          </a:xfrm>
        </p:spPr>
      </p:pic>
      <p:sp>
        <p:nvSpPr>
          <p:cNvPr id="8" name="Content Placeholder 7"/>
          <p:cNvSpPr>
            <a:spLocks noGrp="1"/>
          </p:cNvSpPr>
          <p:nvPr>
            <p:ph sz="half" idx="2"/>
          </p:nvPr>
        </p:nvSpPr>
        <p:spPr>
          <a:xfrm>
            <a:off x="6720840" y="1825624"/>
            <a:ext cx="4632960" cy="4788535"/>
          </a:xfrm>
        </p:spPr>
        <p:txBody>
          <a:bodyPr>
            <a:normAutofit fontScale="62500" lnSpcReduction="20000"/>
          </a:bodyPr>
          <a:lstStyle/>
          <a:p>
            <a:r>
              <a:rPr lang="en-US" b="1" dirty="0"/>
              <a:t>(</a:t>
            </a:r>
            <a:r>
              <a:rPr lang="en-US" b="1" dirty="0" smtClean="0"/>
              <a:t>a-c</a:t>
            </a:r>
            <a:r>
              <a:rPr lang="en-US" b="1" dirty="0"/>
              <a:t>) </a:t>
            </a:r>
            <a:r>
              <a:rPr lang="en-US" dirty="0"/>
              <a:t>Low grade (G1-G2) neuroendocrine tumor (NET) of the stomach, possible clinical-pathological Type 2 (MEN1-associated); </a:t>
            </a:r>
            <a:r>
              <a:rPr lang="en-US" dirty="0" smtClean="0"/>
              <a:t>(</a:t>
            </a:r>
            <a:r>
              <a:rPr lang="en-US" dirty="0"/>
              <a:t>a) trabecular-anastomosing structure void of necrosis with evident hyaline </a:t>
            </a:r>
            <a:r>
              <a:rPr lang="en-US" dirty="0" err="1"/>
              <a:t>stroma</a:t>
            </a:r>
            <a:r>
              <a:rPr lang="en-US" dirty="0"/>
              <a:t> composed by monomorphic cells with regular round nuclei and abundant </a:t>
            </a:r>
            <a:r>
              <a:rPr lang="en-US" dirty="0" err="1"/>
              <a:t>eosinophilic</a:t>
            </a:r>
            <a:r>
              <a:rPr lang="en-US" dirty="0"/>
              <a:t> cytoplasm at immunohistochemistry (IHC) strongly and diffusely positive for </a:t>
            </a:r>
            <a:r>
              <a:rPr lang="en-US" dirty="0" err="1"/>
              <a:t>synaptophysin</a:t>
            </a:r>
            <a:r>
              <a:rPr lang="en-US" dirty="0"/>
              <a:t> </a:t>
            </a:r>
            <a:r>
              <a:rPr lang="en-US" dirty="0" smtClean="0"/>
              <a:t>(</a:t>
            </a:r>
            <a:r>
              <a:rPr lang="en-US" dirty="0"/>
              <a:t>b) and only few cells labelled for Ki67 </a:t>
            </a:r>
            <a:r>
              <a:rPr lang="en-US" dirty="0" smtClean="0"/>
              <a:t>(</a:t>
            </a:r>
            <a:r>
              <a:rPr lang="en-US" dirty="0"/>
              <a:t>c); </a:t>
            </a:r>
            <a:endParaRPr lang="en-US" dirty="0" smtClean="0"/>
          </a:p>
          <a:p>
            <a:r>
              <a:rPr lang="en-US" b="1" dirty="0"/>
              <a:t>(</a:t>
            </a:r>
            <a:r>
              <a:rPr lang="en-US" b="1" dirty="0" smtClean="0"/>
              <a:t>d-f</a:t>
            </a:r>
            <a:r>
              <a:rPr lang="en-US" b="1" dirty="0"/>
              <a:t>) </a:t>
            </a:r>
            <a:r>
              <a:rPr lang="en-US" dirty="0"/>
              <a:t>atypical carcinoid of the lung; (a) trabecular structure void of necrosis though with evident multiple mitoses (arrowhead); (b) solid structure with focal, spotty necrosis (asterisk) and strong IHC positive staining for </a:t>
            </a:r>
            <a:r>
              <a:rPr lang="en-US" dirty="0" err="1"/>
              <a:t>chromogranin</a:t>
            </a:r>
            <a:r>
              <a:rPr lang="en-US" dirty="0"/>
              <a:t> A in cells mostly with spindle shape (f). (a, d, e) </a:t>
            </a:r>
            <a:r>
              <a:rPr lang="en-US" dirty="0" err="1"/>
              <a:t>Hematoxylin</a:t>
            </a:r>
            <a:r>
              <a:rPr lang="en-US" dirty="0"/>
              <a:t> and eosin; (b, c, f) </a:t>
            </a:r>
            <a:r>
              <a:rPr lang="en-US" dirty="0" err="1"/>
              <a:t>immunoperoxidase</a:t>
            </a:r>
            <a:r>
              <a:rPr lang="en-US" dirty="0"/>
              <a:t>; original magnification ×200 (d); ×400 (a, b, c, e, f)</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Kaposi sarcoma</a:t>
            </a:r>
            <a:endParaRPr lang="en-US" dirty="0"/>
          </a:p>
        </p:txBody>
      </p:sp>
      <p:sp>
        <p:nvSpPr>
          <p:cNvPr id="3" name="Content Placeholder 2"/>
          <p:cNvSpPr>
            <a:spLocks noGrp="1"/>
          </p:cNvSpPr>
          <p:nvPr>
            <p:ph idx="1"/>
          </p:nvPr>
        </p:nvSpPr>
        <p:spPr/>
        <p:txBody>
          <a:bodyPr/>
          <a:lstStyle/>
          <a:p>
            <a:r>
              <a:rPr lang="en-US" b="1" dirty="0">
                <a:hlinkClick r:id="rId2" tooltip="Kaposi Sarcoma"/>
              </a:rPr>
              <a:t>Kaposi sarcoma</a:t>
            </a:r>
            <a:r>
              <a:rPr lang="en-US" b="1" dirty="0"/>
              <a:t>,</a:t>
            </a:r>
            <a:r>
              <a:rPr lang="en-US" dirty="0"/>
              <a:t> occurs in an aggressive form in patients who are </a:t>
            </a:r>
            <a:r>
              <a:rPr lang="en-US" dirty="0" err="1"/>
              <a:t>immunocompromised</a:t>
            </a:r>
            <a:r>
              <a:rPr lang="en-US" dirty="0"/>
              <a:t> (</a:t>
            </a:r>
            <a:r>
              <a:rPr lang="en-US" dirty="0" err="1"/>
              <a:t>eg</a:t>
            </a:r>
            <a:r>
              <a:rPr lang="en-US" dirty="0"/>
              <a:t>, transplant recipients, patients with uncontrolled AIDS). </a:t>
            </a:r>
            <a:endParaRPr lang="en-US" dirty="0" smtClean="0"/>
          </a:p>
          <a:p>
            <a:r>
              <a:rPr lang="en-US" dirty="0" smtClean="0"/>
              <a:t>Lesions </a:t>
            </a:r>
            <a:r>
              <a:rPr lang="en-US" dirty="0"/>
              <a:t>may occur anywhere in the GI tract but usually in the stomach, small bowel, or distal colon. GI lesions usually are asymptomatic, but bleeding, diarrhea, protein-losing </a:t>
            </a:r>
            <a:r>
              <a:rPr lang="en-US" dirty="0" err="1"/>
              <a:t>enteropathy</a:t>
            </a:r>
            <a:r>
              <a:rPr lang="en-US" dirty="0"/>
              <a:t>, and intussusception may occur. </a:t>
            </a:r>
            <a:endParaRPr lang="en-US" dirty="0" smtClean="0"/>
          </a:p>
          <a:p>
            <a:r>
              <a:rPr lang="en-US" dirty="0" smtClean="0">
                <a:hlinkClick r:id="rId3" tooltip="Treatment"/>
              </a:rPr>
              <a:t>Treatment </a:t>
            </a:r>
            <a:r>
              <a:rPr lang="en-US" dirty="0">
                <a:hlinkClick r:id="rId3" tooltip="Treatment"/>
              </a:rPr>
              <a:t>of Kaposi sarcoma </a:t>
            </a:r>
            <a:r>
              <a:rPr lang="en-US" dirty="0"/>
              <a:t>depends on the cell type and location and extent of the lesions.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Polyposis Syndromes Involving the Small Bowel</a:t>
            </a:r>
          </a:p>
        </p:txBody>
      </p:sp>
      <p:sp>
        <p:nvSpPr>
          <p:cNvPr id="3" name="Content Placeholder 2"/>
          <p:cNvSpPr>
            <a:spLocks noGrp="1"/>
          </p:cNvSpPr>
          <p:nvPr>
            <p:ph idx="1"/>
          </p:nvPr>
        </p:nvSpPr>
        <p:spPr/>
        <p:txBody>
          <a:bodyPr>
            <a:normAutofit lnSpcReduction="10000"/>
          </a:bodyPr>
          <a:lstStyle/>
          <a:p>
            <a:r>
              <a:rPr lang="en-US" dirty="0"/>
              <a:t>There are four important polyposis syndromes that involve the small intestine: </a:t>
            </a:r>
            <a:endParaRPr lang="en-US" dirty="0" smtClean="0"/>
          </a:p>
          <a:p>
            <a:pPr lvl="1"/>
            <a:r>
              <a:rPr lang="en-US" dirty="0" smtClean="0"/>
              <a:t>Familial </a:t>
            </a:r>
            <a:r>
              <a:rPr lang="en-US" dirty="0"/>
              <a:t>Adenomatous Polyposis; </a:t>
            </a:r>
            <a:endParaRPr lang="en-US" dirty="0" smtClean="0"/>
          </a:p>
          <a:p>
            <a:pPr lvl="1"/>
            <a:r>
              <a:rPr lang="en-US" dirty="0" err="1" smtClean="0"/>
              <a:t>Peutz-Jeghers</a:t>
            </a:r>
            <a:r>
              <a:rPr lang="en-US" dirty="0" smtClean="0"/>
              <a:t> </a:t>
            </a:r>
            <a:r>
              <a:rPr lang="en-US" dirty="0"/>
              <a:t>Syndrome; </a:t>
            </a:r>
            <a:endParaRPr lang="en-US" dirty="0" smtClean="0"/>
          </a:p>
          <a:p>
            <a:pPr lvl="1"/>
            <a:r>
              <a:rPr lang="en-US" dirty="0" smtClean="0"/>
              <a:t>Generalized </a:t>
            </a:r>
            <a:r>
              <a:rPr lang="en-US" dirty="0"/>
              <a:t>Juvenile Polyposis; and, </a:t>
            </a:r>
            <a:endParaRPr lang="en-US" dirty="0" smtClean="0"/>
          </a:p>
          <a:p>
            <a:pPr lvl="1"/>
            <a:r>
              <a:rPr lang="en-US" dirty="0" err="1" smtClean="0"/>
              <a:t>Cronkhite</a:t>
            </a:r>
            <a:r>
              <a:rPr lang="en-US" dirty="0" smtClean="0"/>
              <a:t>-Canada </a:t>
            </a:r>
            <a:r>
              <a:rPr lang="en-US" dirty="0"/>
              <a:t>Syndrome. </a:t>
            </a:r>
            <a:endParaRPr lang="en-US" dirty="0" smtClean="0"/>
          </a:p>
          <a:p>
            <a:endParaRPr lang="en-US" dirty="0" smtClean="0"/>
          </a:p>
          <a:p>
            <a:r>
              <a:rPr lang="en-US" dirty="0" smtClean="0"/>
              <a:t>These </a:t>
            </a:r>
            <a:r>
              <a:rPr lang="en-US" dirty="0"/>
              <a:t>are a group of disorders characterized by the presence of multiple polyps affecting all or parts of the gastrointestinal tract. They are distinguished by the way they can be inherited but also by the microscopic appearance of the polyps.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r>
              <a:rPr lang="en-US" sz="2800" dirty="0" smtClean="0"/>
              <a:t>Familial Adenomatous Polyposis</a:t>
            </a:r>
            <a:endParaRPr lang="en-US" sz="2800" dirty="0"/>
          </a:p>
        </p:txBody>
      </p:sp>
      <p:sp>
        <p:nvSpPr>
          <p:cNvPr id="3" name="Content Placeholder 2"/>
          <p:cNvSpPr>
            <a:spLocks noGrp="1"/>
          </p:cNvSpPr>
          <p:nvPr>
            <p:ph idx="1"/>
          </p:nvPr>
        </p:nvSpPr>
        <p:spPr/>
        <p:txBody>
          <a:bodyPr>
            <a:normAutofit fontScale="77500" lnSpcReduction="20000"/>
          </a:bodyPr>
          <a:lstStyle/>
          <a:p>
            <a:r>
              <a:rPr lang="en-US" dirty="0"/>
              <a:t>Familial Adenomatous Polyposis are very strongly inherited (autosomal dominant). </a:t>
            </a:r>
            <a:endParaRPr lang="en-US" dirty="0" smtClean="0"/>
          </a:p>
          <a:p>
            <a:r>
              <a:rPr lang="en-US" dirty="0" smtClean="0"/>
              <a:t>They </a:t>
            </a:r>
            <a:r>
              <a:rPr lang="en-US" dirty="0"/>
              <a:t>are characterized by the presence of multiple adenomatous polyps in the colon and thus place the patient in a high risk of developing colon cancer. </a:t>
            </a:r>
            <a:endParaRPr lang="en-US" dirty="0" smtClean="0"/>
          </a:p>
          <a:p>
            <a:r>
              <a:rPr lang="en-US" dirty="0" smtClean="0"/>
              <a:t>Over </a:t>
            </a:r>
            <a:r>
              <a:rPr lang="en-US" dirty="0"/>
              <a:t>80% of patients with these syndromes can also have adenomas involving the small intestine, which are also pre-malignant. </a:t>
            </a:r>
            <a:endParaRPr lang="en-US" dirty="0" smtClean="0"/>
          </a:p>
          <a:p>
            <a:r>
              <a:rPr lang="en-US" dirty="0" smtClean="0"/>
              <a:t>They </a:t>
            </a:r>
            <a:r>
              <a:rPr lang="en-US" dirty="0"/>
              <a:t>tend to be most common in the upper part of the small intestine (duodenum). </a:t>
            </a:r>
            <a:endParaRPr lang="en-US" dirty="0" smtClean="0"/>
          </a:p>
          <a:p>
            <a:r>
              <a:rPr lang="en-US" dirty="0" smtClean="0"/>
              <a:t>In </a:t>
            </a:r>
            <a:r>
              <a:rPr lang="en-US" dirty="0"/>
              <a:t>patients who have had their colon removed to avoid death from colon cancer, the most common cause of death from cancer is the development of cancer in the duodenum (the </a:t>
            </a:r>
            <a:r>
              <a:rPr lang="en-US" dirty="0" err="1"/>
              <a:t>periampullary</a:t>
            </a:r>
            <a:r>
              <a:rPr lang="en-US" dirty="0"/>
              <a:t> region). </a:t>
            </a:r>
            <a:endParaRPr lang="en-US" dirty="0" smtClean="0"/>
          </a:p>
          <a:p>
            <a:r>
              <a:rPr lang="en-US" dirty="0" smtClean="0"/>
              <a:t>Unfortunately</a:t>
            </a:r>
            <a:r>
              <a:rPr lang="en-US" dirty="0"/>
              <a:t>, it is not possible to remove all of the adenomas in the small intestine. </a:t>
            </a:r>
            <a:endParaRPr lang="en-US" dirty="0" smtClean="0"/>
          </a:p>
          <a:p>
            <a:r>
              <a:rPr lang="en-US" dirty="0" smtClean="0"/>
              <a:t>Therefore</a:t>
            </a:r>
            <a:r>
              <a:rPr lang="en-US" dirty="0"/>
              <a:t>, surgical or endoscopic removal is used only for large polyps. </a:t>
            </a:r>
            <a:endParaRPr lang="en-US" dirty="0" smtClean="0"/>
          </a:p>
          <a:p>
            <a:r>
              <a:rPr lang="en-US" dirty="0" smtClean="0"/>
              <a:t>Certain </a:t>
            </a:r>
            <a:r>
              <a:rPr lang="en-US" dirty="0"/>
              <a:t>medications related to aspirin appear to halt or at least reduce the growth of some of these adenomas in the small intestine. Patients are usually advised to have examinations of the small intestine every few years.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smtClean="0"/>
              <a:t/>
            </a:r>
            <a:br>
              <a:rPr lang="en-US" dirty="0" smtClean="0"/>
            </a:br>
            <a:r>
              <a:rPr lang="en-US" sz="2800" dirty="0" err="1" smtClean="0"/>
              <a:t>Peutz-Jeghers</a:t>
            </a:r>
            <a:r>
              <a:rPr lang="en-US" sz="2800" dirty="0" smtClean="0"/>
              <a:t> Syndrome</a:t>
            </a:r>
            <a:endParaRPr lang="en-US" sz="2800" dirty="0"/>
          </a:p>
        </p:txBody>
      </p:sp>
      <p:sp>
        <p:nvSpPr>
          <p:cNvPr id="3" name="Content Placeholder 2"/>
          <p:cNvSpPr>
            <a:spLocks noGrp="1"/>
          </p:cNvSpPr>
          <p:nvPr>
            <p:ph idx="1"/>
          </p:nvPr>
        </p:nvSpPr>
        <p:spPr/>
        <p:txBody>
          <a:bodyPr>
            <a:normAutofit lnSpcReduction="10000"/>
          </a:bodyPr>
          <a:lstStyle/>
          <a:p>
            <a:r>
              <a:rPr lang="en-US" dirty="0"/>
              <a:t>This is a syndrome essentially characterized by excessive growth of normal intestinal tissue that occurs mainly in the jejunum and ileum, and most often present problems with bleeding and obstruction of the bowel. </a:t>
            </a:r>
            <a:endParaRPr lang="en-US" dirty="0" smtClean="0"/>
          </a:p>
          <a:p>
            <a:r>
              <a:rPr lang="en-US" dirty="0" smtClean="0"/>
              <a:t>There </a:t>
            </a:r>
            <a:r>
              <a:rPr lang="en-US" dirty="0"/>
              <a:t>is a small risk of cancer, but far less than familial adenomatous polyposis. </a:t>
            </a:r>
            <a:endParaRPr lang="en-US" dirty="0" smtClean="0"/>
          </a:p>
          <a:p>
            <a:r>
              <a:rPr lang="en-US" dirty="0" smtClean="0"/>
              <a:t>There </a:t>
            </a:r>
            <a:r>
              <a:rPr lang="en-US" dirty="0"/>
              <a:t>is also a slightly increased incidence of malignancy in the gynecological organs, as well as pigmentation (dark spots) in the region of the lips and mouth. </a:t>
            </a:r>
            <a:endParaRPr lang="en-US" dirty="0" smtClean="0"/>
          </a:p>
          <a:p>
            <a:r>
              <a:rPr lang="en-US" dirty="0" smtClean="0"/>
              <a:t>Although </a:t>
            </a:r>
            <a:r>
              <a:rPr lang="en-US" dirty="0"/>
              <a:t>it tends to fade after puberty, this </a:t>
            </a:r>
            <a:r>
              <a:rPr lang="en-US" dirty="0" err="1"/>
              <a:t>pigmentaton</a:t>
            </a:r>
            <a:r>
              <a:rPr lang="en-US" dirty="0"/>
              <a:t> can also sometimes affect the genital areas and limbs.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smtClean="0"/>
              <a:t/>
            </a:r>
            <a:br>
              <a:rPr lang="en-US" dirty="0" smtClean="0"/>
            </a:br>
            <a:r>
              <a:rPr lang="en-US" sz="2800" dirty="0" smtClean="0"/>
              <a:t>Generalized Juvenile Polyposis</a:t>
            </a:r>
            <a:endParaRPr lang="en-US" sz="2800" dirty="0"/>
          </a:p>
        </p:txBody>
      </p:sp>
      <p:sp>
        <p:nvSpPr>
          <p:cNvPr id="3" name="Content Placeholder 2"/>
          <p:cNvSpPr>
            <a:spLocks noGrp="1"/>
          </p:cNvSpPr>
          <p:nvPr>
            <p:ph idx="1"/>
          </p:nvPr>
        </p:nvSpPr>
        <p:spPr/>
        <p:txBody>
          <a:bodyPr/>
          <a:lstStyle/>
          <a:p>
            <a:r>
              <a:rPr lang="en-US" dirty="0"/>
              <a:t>Generalized juvenile polyposis can be inherited or sporadic. </a:t>
            </a:r>
            <a:endParaRPr lang="en-US" dirty="0" smtClean="0"/>
          </a:p>
          <a:p>
            <a:r>
              <a:rPr lang="en-US" dirty="0" smtClean="0"/>
              <a:t>The </a:t>
            </a:r>
            <a:r>
              <a:rPr lang="en-US" dirty="0"/>
              <a:t>polyps may be found anywhere in the intestinal tract and are characterized by their microscopic appearance. </a:t>
            </a:r>
            <a:endParaRPr lang="en-US" dirty="0" smtClean="0"/>
          </a:p>
          <a:p>
            <a:r>
              <a:rPr lang="en-US" dirty="0" smtClean="0"/>
              <a:t>Large </a:t>
            </a:r>
            <a:r>
              <a:rPr lang="en-US" dirty="0"/>
              <a:t>polyps may present with symptoms of obstruction or bleeding and there is a small increased risk of developing gastrointestinal cancer.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smtClean="0"/>
              <a:t/>
            </a:r>
            <a:br>
              <a:rPr lang="en-US" dirty="0" smtClean="0"/>
            </a:br>
            <a:r>
              <a:rPr lang="en-US" sz="2800" dirty="0" err="1" smtClean="0"/>
              <a:t>Cronkhite</a:t>
            </a:r>
            <a:r>
              <a:rPr lang="en-US" sz="2800" dirty="0" smtClean="0"/>
              <a:t>-Canada Syndrome</a:t>
            </a:r>
            <a:endParaRPr lang="en-US" sz="2800" dirty="0"/>
          </a:p>
        </p:txBody>
      </p:sp>
      <p:sp>
        <p:nvSpPr>
          <p:cNvPr id="3" name="Content Placeholder 2"/>
          <p:cNvSpPr>
            <a:spLocks noGrp="1"/>
          </p:cNvSpPr>
          <p:nvPr>
            <p:ph idx="1"/>
          </p:nvPr>
        </p:nvSpPr>
        <p:spPr/>
        <p:txBody>
          <a:bodyPr/>
          <a:lstStyle/>
          <a:p>
            <a:r>
              <a:rPr lang="en-US" dirty="0"/>
              <a:t>This is a syndrome characterized by many intestinal polyps, pigmentation, diarrhea, protein loss from the intestine and alopecia (local hair loss). The polyps are most commonly found in the small intestine and usually do not become malignant. The patient's main problem is usually malnutrition. Aggressive nutritional support is usually necessary.</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Diagnosis and Tests</a:t>
            </a:r>
          </a:p>
        </p:txBody>
      </p:sp>
      <p:sp>
        <p:nvSpPr>
          <p:cNvPr id="3" name="Content Placeholder 2"/>
          <p:cNvSpPr>
            <a:spLocks noGrp="1"/>
          </p:cNvSpPr>
          <p:nvPr>
            <p:ph idx="1"/>
          </p:nvPr>
        </p:nvSpPr>
        <p:spPr/>
        <p:txBody>
          <a:bodyPr>
            <a:normAutofit lnSpcReduction="10000"/>
          </a:bodyPr>
          <a:lstStyle/>
          <a:p>
            <a:r>
              <a:rPr lang="en-US" dirty="0"/>
              <a:t>Physical exam and history</a:t>
            </a:r>
          </a:p>
          <a:p>
            <a:r>
              <a:rPr lang="en-US" dirty="0" smtClean="0"/>
              <a:t>Blood </a:t>
            </a:r>
            <a:r>
              <a:rPr lang="en-US" dirty="0"/>
              <a:t>chemistry studies: </a:t>
            </a:r>
            <a:endParaRPr lang="en-US" dirty="0" smtClean="0"/>
          </a:p>
          <a:p>
            <a:r>
              <a:rPr lang="en-US" dirty="0" smtClean="0"/>
              <a:t>Imaging</a:t>
            </a:r>
            <a:endParaRPr lang="en-US" dirty="0"/>
          </a:p>
          <a:p>
            <a:r>
              <a:rPr lang="en-US" dirty="0" smtClean="0"/>
              <a:t>Endoscopy</a:t>
            </a:r>
          </a:p>
          <a:p>
            <a:r>
              <a:rPr lang="en-US" dirty="0" smtClean="0"/>
              <a:t>Capsule </a:t>
            </a:r>
            <a:r>
              <a:rPr lang="en-US" dirty="0"/>
              <a:t>(pill) </a:t>
            </a:r>
            <a:r>
              <a:rPr lang="en-US" dirty="0" smtClean="0"/>
              <a:t>endoscopy</a:t>
            </a:r>
          </a:p>
          <a:p>
            <a:r>
              <a:rPr lang="en-US" dirty="0" smtClean="0"/>
              <a:t>CT scan (CAT scan)</a:t>
            </a:r>
          </a:p>
          <a:p>
            <a:r>
              <a:rPr lang="en-US" dirty="0" smtClean="0"/>
              <a:t>MRI (magnetic resonance imaging)</a:t>
            </a:r>
          </a:p>
          <a:p>
            <a:r>
              <a:rPr lang="en-US" dirty="0" smtClean="0"/>
              <a:t>Abdominal X-ray</a:t>
            </a:r>
          </a:p>
          <a:p>
            <a:r>
              <a:rPr lang="en-US" dirty="0" smtClean="0"/>
              <a:t>Barium X-ray</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Diagnosis of Small-Bowel </a:t>
            </a:r>
            <a:r>
              <a:rPr lang="en-US" b="1" dirty="0" smtClean="0"/>
              <a:t>Tumors - </a:t>
            </a:r>
            <a:r>
              <a:rPr lang="en-US" b="1" dirty="0"/>
              <a:t>Endoscopy</a:t>
            </a:r>
            <a:r>
              <a:rPr lang="en-US" dirty="0"/>
              <a:t/>
            </a:r>
            <a:br>
              <a:rPr lang="en-US" dirty="0"/>
            </a:br>
            <a:endParaRPr lang="en-US" b="1" dirty="0">
              <a:effectLst/>
            </a:endParaRPr>
          </a:p>
        </p:txBody>
      </p:sp>
      <p:sp>
        <p:nvSpPr>
          <p:cNvPr id="3" name="Content Placeholder 2"/>
          <p:cNvSpPr>
            <a:spLocks noGrp="1"/>
          </p:cNvSpPr>
          <p:nvPr>
            <p:ph idx="1"/>
          </p:nvPr>
        </p:nvSpPr>
        <p:spPr/>
        <p:txBody>
          <a:bodyPr>
            <a:normAutofit fontScale="85000" lnSpcReduction="20000"/>
          </a:bodyPr>
          <a:lstStyle/>
          <a:p>
            <a:r>
              <a:rPr lang="en-US" dirty="0" err="1"/>
              <a:t>Enteroclysis</a:t>
            </a:r>
            <a:endParaRPr lang="en-US" dirty="0"/>
          </a:p>
          <a:p>
            <a:r>
              <a:rPr lang="en-US" dirty="0"/>
              <a:t>Sometimes push endoscopy or capsule video endoscopy</a:t>
            </a:r>
          </a:p>
          <a:p>
            <a:r>
              <a:rPr lang="en-US" dirty="0" err="1">
                <a:hlinkClick r:id="rId2" tooltip="Enteroclysis"/>
              </a:rPr>
              <a:t>Enteroclysis</a:t>
            </a:r>
            <a:r>
              <a:rPr lang="en-US" dirty="0"/>
              <a:t> (sometimes CT </a:t>
            </a:r>
            <a:r>
              <a:rPr lang="en-US" dirty="0" err="1"/>
              <a:t>enteroclysis</a:t>
            </a:r>
            <a:r>
              <a:rPr lang="en-US" dirty="0"/>
              <a:t>) is probably the most common study for mass lesions of the small bowel. </a:t>
            </a:r>
            <a:r>
              <a:rPr lang="en-US" dirty="0" err="1"/>
              <a:t>Enteroclysis</a:t>
            </a:r>
            <a:r>
              <a:rPr lang="en-US" dirty="0"/>
              <a:t> involves administration of contrast into the stomach followed by fluoroscopic imaging via a series of x-rays to visualize intestinal motility and wall abnormalities. CT </a:t>
            </a:r>
            <a:r>
              <a:rPr lang="en-US" dirty="0" err="1"/>
              <a:t>enteroclysis</a:t>
            </a:r>
            <a:r>
              <a:rPr lang="en-US" dirty="0"/>
              <a:t> combines </a:t>
            </a:r>
            <a:r>
              <a:rPr lang="en-US" dirty="0" err="1"/>
              <a:t>enteroclysis</a:t>
            </a:r>
            <a:r>
              <a:rPr lang="en-US" dirty="0"/>
              <a:t> with standard abdominal CT. </a:t>
            </a:r>
          </a:p>
          <a:p>
            <a:r>
              <a:rPr lang="en-US" dirty="0"/>
              <a:t>Push endoscopy of the small bowel with an </a:t>
            </a:r>
            <a:r>
              <a:rPr lang="en-US" dirty="0" err="1"/>
              <a:t>enteroscope</a:t>
            </a:r>
            <a:r>
              <a:rPr lang="en-US" dirty="0"/>
              <a:t> may be used to visualize and biopsy tumors. </a:t>
            </a:r>
          </a:p>
          <a:p>
            <a:r>
              <a:rPr lang="en-US" dirty="0">
                <a:hlinkClick r:id="rId3" tooltip="Video Capsule Endoscopy"/>
              </a:rPr>
              <a:t>Video capsule endoscopy</a:t>
            </a:r>
            <a:r>
              <a:rPr lang="en-US" dirty="0"/>
              <a:t> can help identify small-bowel lesions, particularly bleeding sites; a swallowed capsule transmits 2 images/second to an external recorder. The original capsule is not useful in the stomach or colon because it tumbles in these larger organs; a colon capsule camera with better optics and illumination is under development for use in these larger-diameter organs.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Enteroclysis</a:t>
            </a:r>
            <a:r>
              <a:rPr lang="en-US" b="1" dirty="0"/>
              <a:t> </a:t>
            </a:r>
          </a:p>
        </p:txBody>
      </p:sp>
      <p:sp>
        <p:nvSpPr>
          <p:cNvPr id="3" name="Content Placeholder 2"/>
          <p:cNvSpPr>
            <a:spLocks noGrp="1"/>
          </p:cNvSpPr>
          <p:nvPr>
            <p:ph sz="half" idx="1"/>
          </p:nvPr>
        </p:nvSpPr>
        <p:spPr>
          <a:xfrm>
            <a:off x="257578" y="1825625"/>
            <a:ext cx="5061398" cy="4351338"/>
          </a:xfrm>
        </p:spPr>
        <p:txBody>
          <a:bodyPr>
            <a:normAutofit fontScale="92500" lnSpcReduction="10000"/>
          </a:bodyPr>
          <a:lstStyle/>
          <a:p>
            <a:r>
              <a:rPr lang="en-US" dirty="0" err="1" smtClean="0"/>
              <a:t>Enteroclysis</a:t>
            </a:r>
            <a:r>
              <a:rPr lang="en-US" dirty="0" smtClean="0"/>
              <a:t> </a:t>
            </a:r>
            <a:r>
              <a:rPr lang="en-US" dirty="0"/>
              <a:t>(small-bowel enema) provides still better visualization of the small bowel but requires intubation of the duodenum with a flexible, balloon-tipped catheter. A barium suspension is injected, followed by a solution of methylcellulose, which functions as a double-contrast agent that enhances visualization of the small-bowel mucosa. </a:t>
            </a:r>
            <a:r>
              <a:rPr lang="en-US" dirty="0" err="1"/>
              <a:t>Enteroclysis</a:t>
            </a:r>
            <a:r>
              <a:rPr lang="en-US" dirty="0"/>
              <a:t> has largely been replaced by </a:t>
            </a:r>
            <a:r>
              <a:rPr lang="en-US" dirty="0">
                <a:hlinkClick r:id="rId2" tooltip="CT enterography and MR enterography"/>
              </a:rPr>
              <a:t>CT or MR </a:t>
            </a:r>
            <a:r>
              <a:rPr lang="en-US" dirty="0" err="1">
                <a:hlinkClick r:id="rId2" tooltip="CT enterography and MR enterography"/>
              </a:rPr>
              <a:t>enterography</a:t>
            </a:r>
            <a:r>
              <a:rPr lang="en-US" dirty="0"/>
              <a:t>.</a:t>
            </a:r>
          </a:p>
          <a:p>
            <a:endParaRPr lang="en-US" dirty="0"/>
          </a:p>
        </p:txBody>
      </p:sp>
      <p:pic>
        <p:nvPicPr>
          <p:cNvPr id="5" name="Content Placeholder 4"/>
          <p:cNvPicPr>
            <a:picLocks noGrp="1" noChangeAspect="1"/>
          </p:cNvPicPr>
          <p:nvPr>
            <p:ph sz="half" idx="2"/>
          </p:nvPr>
        </p:nvPicPr>
        <p:blipFill>
          <a:blip r:embed="rId3"/>
          <a:stretch>
            <a:fillRect/>
          </a:stretch>
        </p:blipFill>
        <p:spPr>
          <a:xfrm>
            <a:off x="5971506" y="1343953"/>
            <a:ext cx="6035040" cy="2194560"/>
          </a:xfrm>
          <a:prstGeom prst="rect">
            <a:avLst/>
          </a:prstGeom>
        </p:spPr>
      </p:pic>
      <p:sp>
        <p:nvSpPr>
          <p:cNvPr id="6" name="Rectangle 5"/>
          <p:cNvSpPr/>
          <p:nvPr/>
        </p:nvSpPr>
        <p:spPr>
          <a:xfrm>
            <a:off x="5791200" y="3627322"/>
            <a:ext cx="6096000" cy="1200329"/>
          </a:xfrm>
          <a:prstGeom prst="rect">
            <a:avLst/>
          </a:prstGeom>
        </p:spPr>
        <p:txBody>
          <a:bodyPr wrap="square">
            <a:spAutoFit/>
          </a:bodyPr>
          <a:lstStyle/>
          <a:p>
            <a:pPr algn="ctr"/>
            <a:r>
              <a:rPr lang="en-US" dirty="0"/>
              <a:t>These images show a single-contrast </a:t>
            </a:r>
            <a:r>
              <a:rPr lang="en-US" dirty="0" err="1"/>
              <a:t>enteroclysis</a:t>
            </a:r>
            <a:r>
              <a:rPr lang="en-US" dirty="0"/>
              <a:t> examination using diluted barium suspension. Spot view of the jejunum (left), spot view of the ileum (center), and spot view of the terminal ileum (right).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t>Small-bowel tumors account for 1 to 5% of gastrointestinal tumors. </a:t>
            </a:r>
            <a:endParaRPr lang="en-US" dirty="0" smtClean="0"/>
          </a:p>
          <a:p>
            <a:r>
              <a:rPr lang="en-US" dirty="0" smtClean="0"/>
              <a:t>Small-bowel </a:t>
            </a:r>
            <a:r>
              <a:rPr lang="en-US" dirty="0"/>
              <a:t>cancer accounts for an estimated 12,070 cases and about 2,070 deaths in the United States </a:t>
            </a:r>
            <a:r>
              <a:rPr lang="en-US" dirty="0" smtClean="0"/>
              <a:t>annually. </a:t>
            </a:r>
          </a:p>
          <a:p>
            <a:r>
              <a:rPr lang="en-US" dirty="0" smtClean="0"/>
              <a:t>Diagnosis </a:t>
            </a:r>
            <a:r>
              <a:rPr lang="en-US" dirty="0"/>
              <a:t>is by </a:t>
            </a:r>
            <a:r>
              <a:rPr lang="en-US" dirty="0" err="1"/>
              <a:t>enteroclysis</a:t>
            </a:r>
            <a:r>
              <a:rPr lang="en-US" dirty="0"/>
              <a:t>. </a:t>
            </a:r>
            <a:endParaRPr lang="en-US" dirty="0" smtClean="0"/>
          </a:p>
          <a:p>
            <a:r>
              <a:rPr lang="en-US" dirty="0" smtClean="0"/>
              <a:t>Treatment </a:t>
            </a:r>
            <a:r>
              <a:rPr lang="en-US" dirty="0"/>
              <a:t>is surgical resection.</a:t>
            </a:r>
          </a:p>
        </p:txBody>
      </p:sp>
      <p:sp>
        <p:nvSpPr>
          <p:cNvPr id="4" name="Rectangle 3"/>
          <p:cNvSpPr/>
          <p:nvPr/>
        </p:nvSpPr>
        <p:spPr>
          <a:xfrm>
            <a:off x="838200" y="5749173"/>
            <a:ext cx="10515600" cy="646331"/>
          </a:xfrm>
          <a:prstGeom prst="rect">
            <a:avLst/>
          </a:prstGeom>
        </p:spPr>
        <p:txBody>
          <a:bodyPr wrap="square">
            <a:spAutoFit/>
          </a:bodyPr>
          <a:lstStyle/>
          <a:p>
            <a:r>
              <a:rPr lang="en-US" dirty="0" smtClean="0">
                <a:hlinkClick r:id="rId2"/>
              </a:rPr>
              <a:t>Siegel </a:t>
            </a:r>
            <a:r>
              <a:rPr lang="en-US" dirty="0">
                <a:hlinkClick r:id="rId2"/>
              </a:rPr>
              <a:t>RL, Miller KD, </a:t>
            </a:r>
            <a:r>
              <a:rPr lang="en-US" dirty="0" err="1">
                <a:hlinkClick r:id="rId2"/>
              </a:rPr>
              <a:t>Wagle</a:t>
            </a:r>
            <a:r>
              <a:rPr lang="en-US" dirty="0">
                <a:hlinkClick r:id="rId2"/>
              </a:rPr>
              <a:t> NS, </a:t>
            </a:r>
            <a:r>
              <a:rPr lang="en-US" dirty="0" err="1">
                <a:hlinkClick r:id="rId2"/>
              </a:rPr>
              <a:t>Jemal</a:t>
            </a:r>
            <a:r>
              <a:rPr lang="en-US" dirty="0">
                <a:hlinkClick r:id="rId2"/>
              </a:rPr>
              <a:t> A</a:t>
            </a:r>
            <a:r>
              <a:rPr lang="en-US" dirty="0"/>
              <a:t>: Cancer statistics, 2023. </a:t>
            </a:r>
            <a:r>
              <a:rPr lang="en-US" i="1" dirty="0"/>
              <a:t>CA Cancer J </a:t>
            </a:r>
            <a:r>
              <a:rPr lang="en-US" i="1" dirty="0" err="1"/>
              <a:t>Clin</a:t>
            </a:r>
            <a:r>
              <a:rPr lang="en-US" dirty="0"/>
              <a:t> 73(1):17–48, 2023. </a:t>
            </a:r>
            <a:r>
              <a:rPr lang="en-US" dirty="0" smtClean="0"/>
              <a:t>                </a:t>
            </a:r>
            <a:r>
              <a:rPr lang="en-US" dirty="0" err="1" smtClean="0"/>
              <a:t>doi</a:t>
            </a:r>
            <a:r>
              <a:rPr lang="en-US" dirty="0"/>
              <a:t>: 10.3322/caac.21763</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0" y="-137159"/>
            <a:ext cx="11353800" cy="1340168"/>
          </a:xfrm>
        </p:spPr>
        <p:txBody>
          <a:bodyPr/>
          <a:lstStyle/>
          <a:p>
            <a:r>
              <a:rPr lang="en-US" dirty="0" smtClean="0"/>
              <a:t>TNM staging</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84100" y="822960"/>
            <a:ext cx="9015213" cy="6035040"/>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Management and Treatment</a:t>
            </a:r>
          </a:p>
        </p:txBody>
      </p:sp>
      <p:sp>
        <p:nvSpPr>
          <p:cNvPr id="6" name="Content Placeholder 5"/>
          <p:cNvSpPr>
            <a:spLocks noGrp="1"/>
          </p:cNvSpPr>
          <p:nvPr>
            <p:ph idx="1"/>
          </p:nvPr>
        </p:nvSpPr>
        <p:spPr/>
        <p:txBody>
          <a:bodyPr>
            <a:normAutofit/>
          </a:bodyPr>
          <a:lstStyle/>
          <a:p>
            <a:r>
              <a:rPr lang="en-US" dirty="0"/>
              <a:t>Surgery</a:t>
            </a:r>
          </a:p>
          <a:p>
            <a:r>
              <a:rPr lang="en-US" dirty="0" smtClean="0"/>
              <a:t>Chemotherapy</a:t>
            </a:r>
            <a:endParaRPr lang="en-US" dirty="0"/>
          </a:p>
          <a:p>
            <a:r>
              <a:rPr lang="en-US" dirty="0" smtClean="0"/>
              <a:t>Radiation </a:t>
            </a:r>
            <a:r>
              <a:rPr lang="en-US" dirty="0"/>
              <a:t>therapy</a:t>
            </a:r>
          </a:p>
          <a:p>
            <a:r>
              <a:rPr lang="en-US" dirty="0" err="1" smtClean="0"/>
              <a:t>Somatostatin</a:t>
            </a:r>
            <a:r>
              <a:rPr lang="en-US" dirty="0" smtClean="0"/>
              <a:t> </a:t>
            </a:r>
            <a:r>
              <a:rPr lang="en-US" dirty="0"/>
              <a:t>analogs</a:t>
            </a:r>
          </a:p>
          <a:p>
            <a:r>
              <a:rPr lang="en-US" dirty="0" smtClean="0"/>
              <a:t>Targeted </a:t>
            </a:r>
            <a:r>
              <a:rPr lang="en-US" dirty="0"/>
              <a:t>therapy</a:t>
            </a:r>
          </a:p>
          <a:p>
            <a:r>
              <a:rPr lang="en-US" dirty="0" smtClean="0"/>
              <a:t>Immunotherapy</a:t>
            </a:r>
            <a:endParaRPr lang="en-US" dirty="0"/>
          </a:p>
          <a:p>
            <a:r>
              <a:rPr lang="en-US" dirty="0" smtClean="0"/>
              <a:t>Clinical </a:t>
            </a:r>
            <a:r>
              <a:rPr lang="en-US" dirty="0"/>
              <a:t>trials</a:t>
            </a:r>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Surgery</a:t>
            </a:r>
          </a:p>
        </p:txBody>
      </p:sp>
      <p:sp>
        <p:nvSpPr>
          <p:cNvPr id="6" name="Content Placeholder 5"/>
          <p:cNvSpPr>
            <a:spLocks noGrp="1"/>
          </p:cNvSpPr>
          <p:nvPr>
            <p:ph idx="1"/>
          </p:nvPr>
        </p:nvSpPr>
        <p:spPr/>
        <p:txBody>
          <a:bodyPr>
            <a:normAutofit/>
          </a:bodyPr>
          <a:lstStyle/>
          <a:p>
            <a:r>
              <a:rPr lang="en-US" dirty="0" smtClean="0"/>
              <a:t>Surgery </a:t>
            </a:r>
            <a:r>
              <a:rPr lang="en-US" dirty="0"/>
              <a:t>is the most common treatment for small intestine cancer. Surgery may include:</a:t>
            </a:r>
          </a:p>
          <a:p>
            <a:r>
              <a:rPr lang="en-US" b="1" dirty="0"/>
              <a:t>Resection</a:t>
            </a:r>
            <a:r>
              <a:rPr lang="en-US" dirty="0"/>
              <a:t>: Surgery to remove all or part of an organ that contains cancer. </a:t>
            </a:r>
            <a:r>
              <a:rPr lang="en-US" dirty="0" smtClean="0"/>
              <a:t>Segments </a:t>
            </a:r>
            <a:r>
              <a:rPr lang="en-US" dirty="0"/>
              <a:t>of </a:t>
            </a:r>
            <a:r>
              <a:rPr lang="en-US" dirty="0" smtClean="0"/>
              <a:t>small </a:t>
            </a:r>
            <a:r>
              <a:rPr lang="en-US" dirty="0"/>
              <a:t>intestine and nearby organs (if the cancer has spread</a:t>
            </a:r>
            <a:r>
              <a:rPr lang="en-US" dirty="0" smtClean="0"/>
              <a:t>) can be removed with or without anastomosis </a:t>
            </a:r>
            <a:r>
              <a:rPr lang="en-US" dirty="0"/>
              <a:t>(joining the cut ends of the intestine together). </a:t>
            </a:r>
            <a:r>
              <a:rPr lang="en-US" dirty="0" smtClean="0"/>
              <a:t>Lymph </a:t>
            </a:r>
            <a:r>
              <a:rPr lang="en-US" dirty="0"/>
              <a:t>nodes near </a:t>
            </a:r>
            <a:r>
              <a:rPr lang="en-US" dirty="0" smtClean="0"/>
              <a:t>small </a:t>
            </a:r>
            <a:r>
              <a:rPr lang="en-US" dirty="0"/>
              <a:t>intestine </a:t>
            </a:r>
            <a:r>
              <a:rPr lang="en-US" dirty="0" smtClean="0"/>
              <a:t>can be removed to </a:t>
            </a:r>
            <a:r>
              <a:rPr lang="en-US" dirty="0"/>
              <a:t>test them for signs of cancer spread.</a:t>
            </a:r>
          </a:p>
          <a:p>
            <a:r>
              <a:rPr lang="en-US" b="1" dirty="0"/>
              <a:t>Bypass</a:t>
            </a:r>
            <a:r>
              <a:rPr lang="en-US" dirty="0"/>
              <a:t>: Surgery to allow food in </a:t>
            </a:r>
            <a:r>
              <a:rPr lang="en-US" dirty="0" smtClean="0"/>
              <a:t>small </a:t>
            </a:r>
            <a:r>
              <a:rPr lang="en-US" dirty="0"/>
              <a:t>intestine to go around (bypass) a tumor blocking </a:t>
            </a:r>
            <a:r>
              <a:rPr lang="en-US" dirty="0" smtClean="0"/>
              <a:t>intestine</a:t>
            </a:r>
            <a:r>
              <a:rPr lang="en-US" dirty="0"/>
              <a:t>, but which can’t be removed.</a:t>
            </a:r>
          </a:p>
          <a:p>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Chemotherapy</a:t>
            </a:r>
          </a:p>
        </p:txBody>
      </p:sp>
      <p:sp>
        <p:nvSpPr>
          <p:cNvPr id="6" name="Content Placeholder 5"/>
          <p:cNvSpPr>
            <a:spLocks noGrp="1"/>
          </p:cNvSpPr>
          <p:nvPr>
            <p:ph idx="1"/>
          </p:nvPr>
        </p:nvSpPr>
        <p:spPr/>
        <p:txBody>
          <a:bodyPr>
            <a:normAutofit/>
          </a:bodyPr>
          <a:lstStyle/>
          <a:p>
            <a:r>
              <a:rPr lang="en-US" dirty="0" smtClean="0">
                <a:hlinkClick r:id="rId2"/>
              </a:rPr>
              <a:t>Chemotherapy</a:t>
            </a:r>
            <a:r>
              <a:rPr lang="en-US" dirty="0" smtClean="0"/>
              <a:t> </a:t>
            </a:r>
            <a:r>
              <a:rPr lang="en-US" dirty="0"/>
              <a:t>uses drugs to stop the growth of cancer cells, either by killing the cells or by stopping them from dividing. Depending on the chemotherapy treatment, the drugs may target cancer cells in a specific part of </a:t>
            </a:r>
            <a:r>
              <a:rPr lang="en-US" dirty="0" smtClean="0"/>
              <a:t>body </a:t>
            </a:r>
            <a:r>
              <a:rPr lang="en-US" dirty="0"/>
              <a:t>(regional chemotherapy) or destroy cancer cells throughout </a:t>
            </a:r>
            <a:r>
              <a:rPr lang="en-US" dirty="0" smtClean="0"/>
              <a:t>body </a:t>
            </a:r>
            <a:r>
              <a:rPr lang="en-US" dirty="0"/>
              <a:t>(systemic chemotherapy).</a:t>
            </a:r>
          </a:p>
          <a:p>
            <a:r>
              <a:rPr lang="en-US" dirty="0" smtClean="0"/>
              <a:t>Chemotherapy </a:t>
            </a:r>
            <a:r>
              <a:rPr lang="en-US" dirty="0"/>
              <a:t>after surgery </a:t>
            </a:r>
            <a:r>
              <a:rPr lang="en-US" dirty="0" smtClean="0"/>
              <a:t>can </a:t>
            </a:r>
            <a:r>
              <a:rPr lang="en-US" dirty="0"/>
              <a:t>be prescribe </a:t>
            </a:r>
            <a:r>
              <a:rPr lang="en-US" dirty="0" smtClean="0"/>
              <a:t>to kill </a:t>
            </a:r>
            <a:r>
              <a:rPr lang="en-US" dirty="0"/>
              <a:t>any remaining cancer cells (adjuvant therapy). Patient may receive systemic chemotherapy if </a:t>
            </a:r>
            <a:r>
              <a:rPr lang="en-US" dirty="0" smtClean="0"/>
              <a:t>cancer </a:t>
            </a:r>
            <a:r>
              <a:rPr lang="en-US" dirty="0"/>
              <a:t>has metastasized</a:t>
            </a:r>
            <a:r>
              <a:rPr lang="en-US" dirty="0" smtClean="0"/>
              <a:t>.</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Radiation therapy</a:t>
            </a:r>
          </a:p>
        </p:txBody>
      </p:sp>
      <p:sp>
        <p:nvSpPr>
          <p:cNvPr id="6" name="Content Placeholder 5"/>
          <p:cNvSpPr>
            <a:spLocks noGrp="1"/>
          </p:cNvSpPr>
          <p:nvPr>
            <p:ph idx="1"/>
          </p:nvPr>
        </p:nvSpPr>
        <p:spPr/>
        <p:txBody>
          <a:bodyPr>
            <a:normAutofit fontScale="92500" lnSpcReduction="10000"/>
          </a:bodyPr>
          <a:lstStyle/>
          <a:p>
            <a:r>
              <a:rPr lang="en-US" dirty="0" smtClean="0">
                <a:hlinkClick r:id="rId2"/>
              </a:rPr>
              <a:t>Radiation </a:t>
            </a:r>
            <a:r>
              <a:rPr lang="en-US" dirty="0">
                <a:hlinkClick r:id="rId2"/>
              </a:rPr>
              <a:t>therapy</a:t>
            </a:r>
            <a:r>
              <a:rPr lang="en-US" dirty="0"/>
              <a:t> uses high-energy X-rays or other types of radiation to kill cancer cells or keep them from growing. </a:t>
            </a:r>
            <a:r>
              <a:rPr lang="en-US" dirty="0" smtClean="0"/>
              <a:t>Radiation </a:t>
            </a:r>
            <a:r>
              <a:rPr lang="en-US" dirty="0"/>
              <a:t>therapy may also be a part of palliative care to help with symptom relief. Sometimes, radiation is administered alongside chemotherapy (</a:t>
            </a:r>
            <a:r>
              <a:rPr lang="en-US" dirty="0" err="1"/>
              <a:t>chemoradiation</a:t>
            </a:r>
            <a:r>
              <a:rPr lang="en-US" dirty="0"/>
              <a:t> therapy) after surgery to kill any remaining cancer cells.</a:t>
            </a:r>
          </a:p>
          <a:p>
            <a:r>
              <a:rPr lang="en-US" b="1" dirty="0" err="1"/>
              <a:t>Somatostatin</a:t>
            </a:r>
            <a:r>
              <a:rPr lang="en-US" b="1" dirty="0"/>
              <a:t> analogs</a:t>
            </a:r>
          </a:p>
          <a:p>
            <a:r>
              <a:rPr lang="en-US" dirty="0" err="1" smtClean="0">
                <a:hlinkClick r:id="rId3"/>
              </a:rPr>
              <a:t>Somatostatin</a:t>
            </a:r>
            <a:r>
              <a:rPr lang="en-US" dirty="0" smtClean="0"/>
              <a:t> </a:t>
            </a:r>
            <a:r>
              <a:rPr lang="en-US" dirty="0"/>
              <a:t>analogs to treat carcinoid tumors of the small intestine can be </a:t>
            </a:r>
            <a:r>
              <a:rPr lang="en-US" dirty="0" smtClean="0"/>
              <a:t>recommended. Examples </a:t>
            </a:r>
            <a:r>
              <a:rPr lang="en-US" dirty="0"/>
              <a:t>of </a:t>
            </a:r>
            <a:r>
              <a:rPr lang="en-US" dirty="0" err="1"/>
              <a:t>somatostatin</a:t>
            </a:r>
            <a:r>
              <a:rPr lang="en-US" dirty="0"/>
              <a:t> analogs include </a:t>
            </a:r>
            <a:r>
              <a:rPr lang="en-US" dirty="0" err="1">
                <a:hlinkClick r:id="rId4"/>
              </a:rPr>
              <a:t>lanreotide</a:t>
            </a:r>
            <a:r>
              <a:rPr lang="en-US" dirty="0"/>
              <a:t> and </a:t>
            </a:r>
            <a:r>
              <a:rPr lang="en-US" dirty="0" err="1">
                <a:hlinkClick r:id="rId5"/>
              </a:rPr>
              <a:t>octreotide</a:t>
            </a:r>
            <a:r>
              <a:rPr lang="en-US" dirty="0"/>
              <a:t>.</a:t>
            </a:r>
          </a:p>
          <a:p>
            <a:r>
              <a:rPr lang="en-US" dirty="0"/>
              <a:t>More research is needed to understand the benefits of using radiation with chemotherapy following surgery for small intestine cancer</a:t>
            </a:r>
            <a:r>
              <a:rPr lang="en-US" dirty="0" smtClean="0"/>
              <a:t>.</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Targeted therapy</a:t>
            </a:r>
          </a:p>
        </p:txBody>
      </p:sp>
      <p:sp>
        <p:nvSpPr>
          <p:cNvPr id="6" name="Content Placeholder 5"/>
          <p:cNvSpPr>
            <a:spLocks noGrp="1"/>
          </p:cNvSpPr>
          <p:nvPr>
            <p:ph idx="1"/>
          </p:nvPr>
        </p:nvSpPr>
        <p:spPr/>
        <p:txBody>
          <a:bodyPr>
            <a:normAutofit fontScale="92500" lnSpcReduction="10000"/>
          </a:bodyPr>
          <a:lstStyle/>
          <a:p>
            <a:r>
              <a:rPr lang="en-US" dirty="0" smtClean="0"/>
              <a:t>Targeted </a:t>
            </a:r>
            <a:r>
              <a:rPr lang="en-US" dirty="0"/>
              <a:t>therapies identify weaknesses in cancer cells and use these weaknesses to destroy them. Researchers are currently studying targeted therapy treatments that may aid in treating adenocarcinomas, GIST and lymphomas.</a:t>
            </a:r>
          </a:p>
          <a:p>
            <a:r>
              <a:rPr lang="en-US" b="1" dirty="0"/>
              <a:t>Immunotherapy</a:t>
            </a:r>
          </a:p>
          <a:p>
            <a:r>
              <a:rPr lang="en-US" dirty="0">
                <a:hlinkClick r:id="rId2"/>
              </a:rPr>
              <a:t>Immunotherapy</a:t>
            </a:r>
            <a:r>
              <a:rPr lang="en-US" dirty="0"/>
              <a:t> boosts </a:t>
            </a:r>
            <a:r>
              <a:rPr lang="en-US" dirty="0" smtClean="0">
                <a:hlinkClick r:id="rId3"/>
              </a:rPr>
              <a:t>immune </a:t>
            </a:r>
            <a:r>
              <a:rPr lang="en-US" dirty="0">
                <a:hlinkClick r:id="rId3"/>
              </a:rPr>
              <a:t>system</a:t>
            </a:r>
            <a:r>
              <a:rPr lang="en-US" dirty="0"/>
              <a:t> so it’s better able to fight cancer cells. </a:t>
            </a:r>
            <a:r>
              <a:rPr lang="en-US" dirty="0" smtClean="0"/>
              <a:t>Immune </a:t>
            </a:r>
            <a:r>
              <a:rPr lang="en-US" dirty="0"/>
              <a:t>system naturally fights abnormal cells and dangerous bodily invaders like germs. Unfortunately, cancer cells can sometimes get past </a:t>
            </a:r>
            <a:r>
              <a:rPr lang="en-US" dirty="0" smtClean="0"/>
              <a:t>immune </a:t>
            </a:r>
            <a:r>
              <a:rPr lang="en-US" dirty="0"/>
              <a:t>system’s defenses. Immunotherapy makes it easier for </a:t>
            </a:r>
            <a:r>
              <a:rPr lang="en-US" dirty="0" smtClean="0"/>
              <a:t>immune </a:t>
            </a:r>
            <a:r>
              <a:rPr lang="en-US" dirty="0"/>
              <a:t>system to recognize cancer cells and destroy them.</a:t>
            </a:r>
          </a:p>
          <a:p>
            <a:r>
              <a:rPr lang="en-US" dirty="0"/>
              <a:t>Depending on the type of gene mutations in </a:t>
            </a:r>
            <a:r>
              <a:rPr lang="en-US" dirty="0" smtClean="0"/>
              <a:t>tumor</a:t>
            </a:r>
            <a:r>
              <a:rPr lang="en-US" dirty="0"/>
              <a:t>, immunotherapy may </a:t>
            </a:r>
            <a:r>
              <a:rPr lang="en-US" dirty="0" smtClean="0"/>
              <a:t>be recommended.</a:t>
            </a:r>
            <a:endParaRPr lang="en-US" dirty="0"/>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the survival rate of small intestine cancer?</a:t>
            </a:r>
          </a:p>
        </p:txBody>
      </p:sp>
      <p:sp>
        <p:nvSpPr>
          <p:cNvPr id="3" name="Content Placeholder 2"/>
          <p:cNvSpPr>
            <a:spLocks noGrp="1"/>
          </p:cNvSpPr>
          <p:nvPr>
            <p:ph idx="1"/>
          </p:nvPr>
        </p:nvSpPr>
        <p:spPr/>
        <p:txBody>
          <a:bodyPr/>
          <a:lstStyle/>
          <a:p>
            <a:r>
              <a:rPr lang="en-US" dirty="0"/>
              <a:t>The survival rate varies depending on the type of small intestine cancer, the stage and where the tumor started in </a:t>
            </a:r>
            <a:r>
              <a:rPr lang="en-US" dirty="0" smtClean="0"/>
              <a:t>small </a:t>
            </a:r>
            <a:r>
              <a:rPr lang="en-US" dirty="0"/>
              <a:t>intestine. For instance, 65% of people diagnosed with early-stage adenocarcinomas are alive five years later. The survival rate in later stages is much less at 4%. Early-stage carcinoid tumors have a five-year survival rate of 95%, while later-stage cancers have a survival rate of 42%.</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Title 1"/>
          <p:cNvSpPr txBox="1"/>
          <p:nvPr/>
        </p:nvSpPr>
        <p:spPr>
          <a:xfrm>
            <a:off x="1631576" y="715494"/>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40" dirty="0" smtClean="0">
                <a:solidFill>
                  <a:srgbClr val="002060"/>
                </a:solidFill>
                <a:latin typeface="Times New Roman" panose="02020603050405020304"/>
                <a:cs typeface="Times New Roman" panose="02020603050405020304"/>
              </a:rPr>
              <a:t>Diagnosis of Tumors of the Colon</a:t>
            </a:r>
            <a:endParaRPr lang="en-US" b="1" dirty="0">
              <a:solidFill>
                <a:srgbClr val="002060"/>
              </a:solidFill>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5136" y="2860096"/>
            <a:ext cx="4681728" cy="3121152"/>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t>Colorectal cancer is a type of cancer that affects the colon (large intestine) or rectum. It is one of the most common types of cancer worldwide. It can cause severe harm and death.</a:t>
            </a:r>
          </a:p>
          <a:p>
            <a:r>
              <a:rPr lang="en-US" dirty="0"/>
              <a:t>The risk of colorectal cancer increases with age. Most cases affect people over 50 years old. </a:t>
            </a:r>
          </a:p>
          <a:p>
            <a:r>
              <a:rPr lang="en-US" dirty="0"/>
              <a:t>Common symptoms include </a:t>
            </a:r>
            <a:r>
              <a:rPr lang="en-US" dirty="0" err="1"/>
              <a:t>diarrhoea</a:t>
            </a:r>
            <a:r>
              <a:rPr lang="en-US" dirty="0"/>
              <a:t>, constipation, blood in the stool, abdominal pain, unexplained weight loss, fatigue, and low iron levels. </a:t>
            </a:r>
          </a:p>
          <a:p>
            <a:r>
              <a:rPr lang="en-US" dirty="0"/>
              <a:t>Many people will not have symptoms in the early stages of the </a:t>
            </a:r>
            <a:r>
              <a:rPr lang="en-US" dirty="0" err="1"/>
              <a:t>diseas</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fontScale="77500" lnSpcReduction="20000"/>
          </a:bodyPr>
          <a:lstStyle/>
          <a:p>
            <a:r>
              <a:rPr lang="en-US" dirty="0"/>
              <a:t>The risk of colorectal cancer can be reduced by eating a healthy diet, staying physically active, not smoking tobacco and limiting alcohol. Regular screenings are crucial for early detection.</a:t>
            </a:r>
          </a:p>
          <a:p>
            <a:r>
              <a:rPr lang="en-US" dirty="0"/>
              <a:t>Colon cancer is the second leading cause of cancer-related deaths worldwide. In 2020, more than 1.9 million new cases of colorectal cancer and more than 930 000 deaths due to colorectal cancer were estimated to have occurred worldwide. Large geographical variations in incidence and mortality rates were observed. The incidence rates were highest in Europe and Australia and New Zealand, and the mortality rates were highest in Eastern Europe. By 2040 the burden of colorectal cancer will increase to 3.2 million new cases per year (an increase of 63%) and 1.6 million deaths per year (an increase of 73%). </a:t>
            </a:r>
          </a:p>
          <a:p>
            <a:r>
              <a:rPr lang="en-US" dirty="0"/>
              <a:t>Incidence rates of colorectal cancer have been decreasing in high-income countries, largely as a result of effective screening </a:t>
            </a:r>
            <a:r>
              <a:rPr lang="en-US" dirty="0" err="1"/>
              <a:t>programmes</a:t>
            </a:r>
            <a:r>
              <a:rPr lang="en-US" dirty="0"/>
              <a:t>. The prognosis for colorectal cancer varies depending on the stage at diagnosis. Early-stage cancers have higher survival rates than advanced-stage cancers. Timely diagnosis, appropriate treatment, and regular follow-up care are important for improving survival rates and quality of life.</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r>
              <a:rPr lang="en-US" dirty="0"/>
              <a:t>Tumors of the small intestine are rare. </a:t>
            </a:r>
            <a:endParaRPr lang="en-US" dirty="0" smtClean="0"/>
          </a:p>
          <a:p>
            <a:r>
              <a:rPr lang="en-US" dirty="0" smtClean="0"/>
              <a:t>They </a:t>
            </a:r>
            <a:r>
              <a:rPr lang="en-US" dirty="0"/>
              <a:t>are usually single, but may be multiple particularly in certain syndromes (i.e. intestinal polyposis syndrome). </a:t>
            </a:r>
            <a:endParaRPr lang="en-US" dirty="0" smtClean="0"/>
          </a:p>
          <a:p>
            <a:r>
              <a:rPr lang="en-US" dirty="0" smtClean="0"/>
              <a:t>Tumors </a:t>
            </a:r>
            <a:r>
              <a:rPr lang="en-US" dirty="0"/>
              <a:t>can be benign or malignant. </a:t>
            </a:r>
            <a:endParaRPr lang="en-US" dirty="0" smtClean="0"/>
          </a:p>
          <a:p>
            <a:r>
              <a:rPr lang="en-US" dirty="0" smtClean="0"/>
              <a:t>Some </a:t>
            </a:r>
            <a:r>
              <a:rPr lang="en-US" dirty="0"/>
              <a:t>benign tumors can progress and become malignant (i.e. adenomas, </a:t>
            </a:r>
            <a:r>
              <a:rPr lang="en-US" dirty="0" err="1"/>
              <a:t>leiomyomas</a:t>
            </a:r>
            <a:r>
              <a:rPr lang="en-US" dirty="0"/>
              <a: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CRC Statistics</a:t>
            </a:r>
            <a:endParaRPr lang="en-US" dirty="0"/>
          </a:p>
        </p:txBody>
      </p:sp>
      <p:pic>
        <p:nvPicPr>
          <p:cNvPr id="4" name="Content Placeholder 3"/>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7752" t="8863" r="7425" b="8210"/>
          <a:stretch>
            <a:fillRect/>
          </a:stretch>
        </p:blipFill>
        <p:spPr>
          <a:xfrm>
            <a:off x="213360" y="1911890"/>
            <a:ext cx="5882640" cy="346783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44640" y="1754521"/>
            <a:ext cx="5181600" cy="3782568"/>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Risk Factors</a:t>
            </a:r>
            <a:br>
              <a:rPr lang="en-US" b="1" dirty="0"/>
            </a:br>
            <a:endParaRPr lang="en-US" b="1" dirty="0"/>
          </a:p>
        </p:txBody>
      </p:sp>
      <p:sp>
        <p:nvSpPr>
          <p:cNvPr id="3" name="Content Placeholder 2"/>
          <p:cNvSpPr>
            <a:spLocks noGrp="1"/>
          </p:cNvSpPr>
          <p:nvPr>
            <p:ph sz="half" idx="1"/>
          </p:nvPr>
        </p:nvSpPr>
        <p:spPr>
          <a:xfrm>
            <a:off x="838200" y="1171978"/>
            <a:ext cx="5948966" cy="5576552"/>
          </a:xfrm>
        </p:spPr>
        <p:txBody>
          <a:bodyPr>
            <a:normAutofit fontScale="85000" lnSpcReduction="10000"/>
          </a:bodyPr>
          <a:lstStyle/>
          <a:p>
            <a:r>
              <a:rPr lang="en-US" dirty="0" smtClean="0"/>
              <a:t>Factors </a:t>
            </a:r>
            <a:r>
              <a:rPr lang="en-US" dirty="0"/>
              <a:t>that may increase the risk of developing colorectal cancer include:</a:t>
            </a:r>
          </a:p>
          <a:p>
            <a:r>
              <a:rPr lang="en-US" b="1" dirty="0"/>
              <a:t>age:</a:t>
            </a:r>
            <a:r>
              <a:rPr lang="en-US" dirty="0"/>
              <a:t> the risk of developing colorectal cancer increases with age, with most cases occurring in individuals over 50 years old;</a:t>
            </a:r>
          </a:p>
          <a:p>
            <a:r>
              <a:rPr lang="en-US" b="1" dirty="0"/>
              <a:t>family history: </a:t>
            </a:r>
            <a:r>
              <a:rPr lang="en-US" dirty="0"/>
              <a:t>a family history of colorectal cancer or certain genetic conditions, such as Lynch syndrome and familial adenomatous polyposis (FAP), can increase the risk;</a:t>
            </a:r>
          </a:p>
          <a:p>
            <a:r>
              <a:rPr lang="en-US" b="1" dirty="0"/>
              <a:t>personal history: </a:t>
            </a:r>
            <a:r>
              <a:rPr lang="en-US" dirty="0"/>
              <a:t>individuals who have had colorectal cancer before or certain types of polyps are at a higher risk; and</a:t>
            </a:r>
          </a:p>
          <a:p>
            <a:r>
              <a:rPr lang="en-US" b="1" dirty="0"/>
              <a:t>lifestyle factors: </a:t>
            </a:r>
            <a:r>
              <a:rPr lang="en-US" dirty="0"/>
              <a:t>unhealthy lifestyle choices, such as a diet high in processed meats and low in fruits and vegetables, sedentary </a:t>
            </a:r>
            <a:r>
              <a:rPr lang="en-US" dirty="0" err="1"/>
              <a:t>behaviour</a:t>
            </a:r>
            <a:r>
              <a:rPr lang="en-US" dirty="0"/>
              <a:t>, obesity, smoking and excessive alcohol consumption, can increase the risk.</a:t>
            </a:r>
          </a:p>
        </p:txBody>
      </p:sp>
      <p:pic>
        <p:nvPicPr>
          <p:cNvPr id="5" name="Content Placeholder 3"/>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415102" y="1308494"/>
            <a:ext cx="3536854" cy="530352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22120" y="0"/>
            <a:ext cx="8656320" cy="6858000"/>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0"/>
            <a:ext cx="10515600" cy="6858000"/>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64515"/>
          </a:xfrm>
        </p:spPr>
        <p:txBody>
          <a:bodyPr>
            <a:normAutofit fontScale="90000"/>
          </a:bodyPr>
          <a:lstStyle/>
          <a:p>
            <a:r>
              <a:rPr lang="en-US" dirty="0" smtClean="0"/>
              <a:t>Current Insight</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58440" y="1112520"/>
            <a:ext cx="9006840" cy="5516879"/>
          </a:xfrm>
        </p:spPr>
      </p:pic>
      <p:sp>
        <p:nvSpPr>
          <p:cNvPr id="5" name="Oval 4"/>
          <p:cNvSpPr/>
          <p:nvPr/>
        </p:nvSpPr>
        <p:spPr>
          <a:xfrm>
            <a:off x="5425440" y="1112520"/>
            <a:ext cx="3901440" cy="762000"/>
          </a:xfrm>
          <a:prstGeom prst="ellipse">
            <a:avLst/>
          </a:prstGeom>
          <a:noFill/>
          <a:ln w="38100">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Prevention</a:t>
            </a:r>
          </a:p>
        </p:txBody>
      </p:sp>
      <p:sp>
        <p:nvSpPr>
          <p:cNvPr id="3" name="Content Placeholder 2"/>
          <p:cNvSpPr>
            <a:spLocks noGrp="1"/>
          </p:cNvSpPr>
          <p:nvPr>
            <p:ph sz="half" idx="1"/>
          </p:nvPr>
        </p:nvSpPr>
        <p:spPr/>
        <p:txBody>
          <a:bodyPr>
            <a:normAutofit fontScale="62500" lnSpcReduction="20000"/>
          </a:bodyPr>
          <a:lstStyle/>
          <a:p>
            <a:r>
              <a:rPr lang="en-US" dirty="0" smtClean="0"/>
              <a:t>Lifestyle </a:t>
            </a:r>
            <a:r>
              <a:rPr lang="en-US" dirty="0"/>
              <a:t>changes and regular screening can help prevent colorectal cancer. </a:t>
            </a:r>
            <a:br>
              <a:rPr lang="en-US" dirty="0"/>
            </a:br>
            <a:endParaRPr lang="en-US" dirty="0"/>
          </a:p>
          <a:p>
            <a:r>
              <a:rPr lang="en-US" dirty="0"/>
              <a:t>Lifestyle changes to help prevent colorectal cancer include:</a:t>
            </a:r>
            <a:br>
              <a:rPr lang="en-US" dirty="0"/>
            </a:br>
            <a:endParaRPr lang="en-US" dirty="0"/>
          </a:p>
          <a:p>
            <a:pPr lvl="1"/>
            <a:r>
              <a:rPr lang="en-US" dirty="0"/>
              <a:t>eating a healthy diet rich in fruits and vegetables</a:t>
            </a:r>
          </a:p>
          <a:p>
            <a:pPr lvl="1"/>
            <a:r>
              <a:rPr lang="en-US" dirty="0"/>
              <a:t>not smoking tobacco</a:t>
            </a:r>
          </a:p>
          <a:p>
            <a:pPr lvl="1"/>
            <a:r>
              <a:rPr lang="en-US" dirty="0"/>
              <a:t>keeping an active lifestyle</a:t>
            </a:r>
          </a:p>
          <a:p>
            <a:pPr lvl="1"/>
            <a:r>
              <a:rPr lang="en-US" dirty="0"/>
              <a:t>limiting alcohol consumption</a:t>
            </a:r>
          </a:p>
          <a:p>
            <a:pPr lvl="1"/>
            <a:r>
              <a:rPr lang="en-US" dirty="0"/>
              <a:t>avoiding exposure to environmental risk factors.</a:t>
            </a:r>
            <a:br>
              <a:rPr lang="en-US" dirty="0"/>
            </a:br>
            <a:endParaRPr lang="en-US" dirty="0"/>
          </a:p>
          <a:p>
            <a:r>
              <a:rPr lang="en-US" dirty="0" smtClean="0"/>
              <a:t>Regular </a:t>
            </a:r>
            <a:r>
              <a:rPr lang="en-US" dirty="0"/>
              <a:t>screening for colorectal cancer (secondary prevention) is the best way to catch the disease early.</a:t>
            </a:r>
            <a:br>
              <a:rPr lang="en-US" dirty="0"/>
            </a:br>
            <a:endParaRPr lang="en-US" dirty="0"/>
          </a:p>
          <a:p>
            <a:r>
              <a:rPr lang="en-US" dirty="0"/>
              <a:t>Treatments are more likely to cure the disease in the early stages.</a:t>
            </a:r>
          </a:p>
          <a:p>
            <a:endParaRPr lang="en-US" dirty="0"/>
          </a:p>
        </p:txBody>
      </p:sp>
      <p:pic>
        <p:nvPicPr>
          <p:cNvPr id="5" name="Content Placeholder 3"/>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l="52195" t="58219" b="5996"/>
          <a:stretch>
            <a:fillRect/>
          </a:stretch>
        </p:blipFill>
        <p:spPr>
          <a:xfrm>
            <a:off x="7057622" y="1258954"/>
            <a:ext cx="4409059" cy="466344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Screening</a:t>
            </a:r>
            <a:endParaRPr lang="en-US" dirty="0"/>
          </a:p>
        </p:txBody>
      </p:sp>
      <p:sp>
        <p:nvSpPr>
          <p:cNvPr id="3" name="Content Placeholder 2"/>
          <p:cNvSpPr>
            <a:spLocks noGrp="1"/>
          </p:cNvSpPr>
          <p:nvPr>
            <p:ph sz="half" idx="1"/>
          </p:nvPr>
        </p:nvSpPr>
        <p:spPr>
          <a:xfrm>
            <a:off x="334851" y="2392299"/>
            <a:ext cx="7199289" cy="4351338"/>
          </a:xfrm>
        </p:spPr>
        <p:txBody>
          <a:bodyPr>
            <a:normAutofit fontScale="62500" lnSpcReduction="20000"/>
          </a:bodyPr>
          <a:lstStyle/>
          <a:p>
            <a:r>
              <a:rPr lang="en-US" dirty="0"/>
              <a:t>Studies have shown that </a:t>
            </a:r>
            <a:r>
              <a:rPr lang="en-US" b="1" dirty="0">
                <a:solidFill>
                  <a:srgbClr val="FF0000"/>
                </a:solidFill>
              </a:rPr>
              <a:t>screening can reduce both the incidence and mortality of colorectal cancer </a:t>
            </a:r>
            <a:r>
              <a:rPr lang="en-US" dirty="0"/>
              <a:t>through early detection and removal of precancerous growths. </a:t>
            </a:r>
          </a:p>
          <a:p>
            <a:r>
              <a:rPr lang="en-US" dirty="0"/>
              <a:t>Stool-based tests are non-invasive screening methods used to detect the presence of colorectal cancer or precancerous polyps in the stool. The common type of stool-based tests is the </a:t>
            </a:r>
            <a:r>
              <a:rPr lang="en-US" b="1" dirty="0">
                <a:solidFill>
                  <a:srgbClr val="FF0000"/>
                </a:solidFill>
              </a:rPr>
              <a:t>fecal occult blood test (FOBT). </a:t>
            </a:r>
            <a:r>
              <a:rPr lang="en-US" dirty="0"/>
              <a:t>FOBT detects hidden blood in the stool, which can be an indicator of colorectal cancer or polyps. It involves collecting a small sample of stool and sending it to a laboratory for analysis. If blood or abnormal findings are detected in the stool, further diagnostic procedures, such as colonoscopy, are usually recommended to confirm the presence of colorectal cancer or polyps.</a:t>
            </a:r>
          </a:p>
          <a:p>
            <a:r>
              <a:rPr lang="en-US" dirty="0"/>
              <a:t>Stool-based tests are convenient, non-invasive, and can be effective in detecting colorectal cancer at early stages or identifying precancerous polyps.</a:t>
            </a:r>
          </a:p>
          <a:p>
            <a:r>
              <a:rPr lang="en-US" dirty="0"/>
              <a:t>Individuals with a family history of colorectal cancer or certain genetic conditions may benefit from genetic counselling and genetic testing to assess their risk and determine appropriate screening measures.</a:t>
            </a:r>
          </a:p>
          <a:p>
            <a:endParaRPr lang="en-US" dirty="0"/>
          </a:p>
        </p:txBody>
      </p:sp>
      <p:pic>
        <p:nvPicPr>
          <p:cNvPr id="5" name="Content Placeholder 3"/>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58219" r="47412" b="5996"/>
          <a:stretch>
            <a:fillRect/>
          </a:stretch>
        </p:blipFill>
        <p:spPr>
          <a:xfrm>
            <a:off x="3884454" y="385016"/>
            <a:ext cx="1722818" cy="1656478"/>
          </a:xfrm>
        </p:spPr>
      </p:pic>
      <p:pic>
        <p:nvPicPr>
          <p:cNvPr id="6" name="Content Placeholder 4"/>
          <p:cNvPicPr>
            <a:picLocks noChangeAspect="1"/>
          </p:cNvPicPr>
          <p:nvPr/>
        </p:nvPicPr>
        <p:blipFill rotWithShape="1">
          <a:blip r:embed="rId3" cstate="print">
            <a:extLst>
              <a:ext uri="{28A0092B-C50C-407E-A947-70E740481C1C}">
                <a14:useLocalDpi xmlns:a14="http://schemas.microsoft.com/office/drawing/2010/main" val="0"/>
              </a:ext>
            </a:extLst>
          </a:blip>
          <a:srcRect l="5675" r="5910" b="8889"/>
          <a:stretch>
            <a:fillRect/>
          </a:stretch>
        </p:blipFill>
        <p:spPr>
          <a:xfrm>
            <a:off x="7989555" y="1171977"/>
            <a:ext cx="3733081" cy="4663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Symptoms</a:t>
            </a:r>
            <a:endParaRPr lang="en-US" dirty="0"/>
          </a:p>
        </p:txBody>
      </p:sp>
      <p:sp>
        <p:nvSpPr>
          <p:cNvPr id="9" name="Content Placeholder 8"/>
          <p:cNvSpPr>
            <a:spLocks noGrp="1"/>
          </p:cNvSpPr>
          <p:nvPr>
            <p:ph idx="1"/>
          </p:nvPr>
        </p:nvSpPr>
        <p:spPr>
          <a:xfrm>
            <a:off x="838200" y="1690688"/>
            <a:ext cx="10515600" cy="4351338"/>
          </a:xfrm>
        </p:spPr>
        <p:txBody>
          <a:bodyPr>
            <a:normAutofit fontScale="92500"/>
          </a:bodyPr>
          <a:lstStyle/>
          <a:p>
            <a:r>
              <a:rPr lang="en-US" dirty="0" smtClean="0"/>
              <a:t>Colorectal </a:t>
            </a:r>
            <a:r>
              <a:rPr lang="en-US" dirty="0"/>
              <a:t>cancer often </a:t>
            </a:r>
            <a:r>
              <a:rPr lang="en-US" b="1" dirty="0">
                <a:solidFill>
                  <a:srgbClr val="FF0000"/>
                </a:solidFill>
              </a:rPr>
              <a:t>has no symptoms in the early stages. </a:t>
            </a:r>
            <a:r>
              <a:rPr lang="en-US" dirty="0"/>
              <a:t>Regular screenings are important to catch the disease early and begin treatment. </a:t>
            </a:r>
          </a:p>
          <a:p>
            <a:endParaRPr lang="en-US" dirty="0" smtClean="0"/>
          </a:p>
          <a:p>
            <a:r>
              <a:rPr lang="en-US" dirty="0" smtClean="0"/>
              <a:t>Common </a:t>
            </a:r>
            <a:r>
              <a:rPr lang="en-US" dirty="0"/>
              <a:t>symptoms include:</a:t>
            </a:r>
          </a:p>
          <a:p>
            <a:pPr lvl="1"/>
            <a:r>
              <a:rPr lang="en-US" dirty="0"/>
              <a:t>changes in bowel habits such as </a:t>
            </a:r>
            <a:r>
              <a:rPr lang="en-US" dirty="0" err="1"/>
              <a:t>diarrhoea</a:t>
            </a:r>
            <a:r>
              <a:rPr lang="en-US" dirty="0"/>
              <a:t>, constipation, or narrowing of the stool</a:t>
            </a:r>
          </a:p>
          <a:p>
            <a:pPr lvl="1"/>
            <a:r>
              <a:rPr lang="en-US" dirty="0"/>
              <a:t>blood in the stool (rectal bleeding), either bright red or dark and tar-like</a:t>
            </a:r>
          </a:p>
          <a:p>
            <a:pPr lvl="1"/>
            <a:r>
              <a:rPr lang="en-US" dirty="0"/>
              <a:t>abdominal cramps, pain or bloating that won’t go away</a:t>
            </a:r>
          </a:p>
          <a:p>
            <a:pPr lvl="1"/>
            <a:r>
              <a:rPr lang="en-US" dirty="0"/>
              <a:t>unexplained weight loss that is sudden and losing weight without trying</a:t>
            </a:r>
          </a:p>
          <a:p>
            <a:pPr lvl="1"/>
            <a:r>
              <a:rPr lang="en-US" dirty="0"/>
              <a:t>feeling constantly tired and lacking energy, even with enough rest</a:t>
            </a:r>
          </a:p>
          <a:p>
            <a:pPr lvl="1"/>
            <a:r>
              <a:rPr lang="en-US" dirty="0"/>
              <a:t>iron deficiency </a:t>
            </a:r>
            <a:r>
              <a:rPr lang="en-US" dirty="0" err="1"/>
              <a:t>anaemia</a:t>
            </a:r>
            <a:r>
              <a:rPr lang="en-US" dirty="0"/>
              <a:t> due to chronic bleeding, causing fatigue, weakness and paleness.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Diagnosis</a:t>
            </a:r>
          </a:p>
        </p:txBody>
      </p:sp>
      <p:sp>
        <p:nvSpPr>
          <p:cNvPr id="3" name="Content Placeholder 2"/>
          <p:cNvSpPr>
            <a:spLocks noGrp="1"/>
          </p:cNvSpPr>
          <p:nvPr>
            <p:ph idx="1"/>
          </p:nvPr>
        </p:nvSpPr>
        <p:spPr/>
        <p:txBody>
          <a:bodyPr/>
          <a:lstStyle/>
          <a:p>
            <a:r>
              <a:rPr lang="en-US" dirty="0" smtClean="0"/>
              <a:t>Diagnostic </a:t>
            </a:r>
            <a:r>
              <a:rPr lang="en-US" dirty="0"/>
              <a:t>methods for colorectal cancer </a:t>
            </a:r>
            <a:r>
              <a:rPr lang="en-US" dirty="0" smtClean="0"/>
              <a:t>include:</a:t>
            </a:r>
          </a:p>
          <a:p>
            <a:pPr lvl="1"/>
            <a:r>
              <a:rPr lang="en-US" dirty="0" smtClean="0"/>
              <a:t>physical </a:t>
            </a:r>
            <a:r>
              <a:rPr lang="en-US" dirty="0"/>
              <a:t>examination, </a:t>
            </a:r>
            <a:endParaRPr lang="en-US" dirty="0" smtClean="0"/>
          </a:p>
          <a:p>
            <a:pPr lvl="1"/>
            <a:r>
              <a:rPr lang="en-US" dirty="0" smtClean="0"/>
              <a:t>imaging </a:t>
            </a:r>
            <a:r>
              <a:rPr lang="en-US" dirty="0"/>
              <a:t>(such as abdominal ultrasound, computed tomography scans, and magnetic resonance imaging), </a:t>
            </a:r>
            <a:endParaRPr lang="en-US" dirty="0" smtClean="0"/>
          </a:p>
          <a:p>
            <a:pPr lvl="1"/>
            <a:r>
              <a:rPr lang="en-US" dirty="0" smtClean="0"/>
              <a:t>examination </a:t>
            </a:r>
            <a:r>
              <a:rPr lang="en-US" dirty="0"/>
              <a:t>of the inside of the colon using colonoscopy or </a:t>
            </a:r>
            <a:r>
              <a:rPr lang="en-US" dirty="0" err="1"/>
              <a:t>sigmoidoscopy</a:t>
            </a:r>
            <a:r>
              <a:rPr lang="en-US" dirty="0"/>
              <a:t>, </a:t>
            </a:r>
            <a:endParaRPr lang="en-US" dirty="0" smtClean="0"/>
          </a:p>
          <a:p>
            <a:pPr lvl="1"/>
            <a:r>
              <a:rPr lang="en-US" dirty="0" smtClean="0"/>
              <a:t>taking </a:t>
            </a:r>
            <a:r>
              <a:rPr lang="en-US" dirty="0"/>
              <a:t>a sample of tissue (biopsy) for histopathology examination, and </a:t>
            </a:r>
            <a:endParaRPr lang="en-US" dirty="0" smtClean="0"/>
          </a:p>
          <a:p>
            <a:pPr lvl="1"/>
            <a:r>
              <a:rPr lang="en-US" dirty="0" smtClean="0"/>
              <a:t>molecular </a:t>
            </a:r>
            <a:r>
              <a:rPr lang="en-US" dirty="0"/>
              <a:t>testing to identify specific genetic mutations or biomarkers to guide the best treatment option.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58" y="1554480"/>
            <a:ext cx="11930740" cy="51054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50006"/>
            <a:ext cx="10515600" cy="4361042"/>
          </a:xfrm>
        </p:spPr>
        <p:txBody>
          <a:bodyPr/>
          <a:lstStyle/>
          <a:p>
            <a:r>
              <a:rPr lang="en-US" dirty="0"/>
              <a:t>Most small intestine tumors are clinically silent for long periods. </a:t>
            </a:r>
            <a:endParaRPr lang="en-US" dirty="0" smtClean="0"/>
          </a:p>
          <a:p>
            <a:r>
              <a:rPr lang="en-US" dirty="0" smtClean="0"/>
              <a:t>Nearly </a:t>
            </a:r>
            <a:r>
              <a:rPr lang="en-US" dirty="0"/>
              <a:t>half of all benign small intestine tumors are found only incidentally either during an operation or an investigation to visualize the intestine for other reasons. </a:t>
            </a:r>
            <a:endParaRPr lang="en-US" dirty="0" smtClean="0"/>
          </a:p>
          <a:p>
            <a:r>
              <a:rPr lang="en-US" dirty="0" smtClean="0"/>
              <a:t>Symptoms </a:t>
            </a:r>
            <a:r>
              <a:rPr lang="en-US" dirty="0"/>
              <a:t>can be chronic and/or intermittent and include abdominal pain, nausea, weight loss and bleeding. </a:t>
            </a:r>
            <a:endParaRPr lang="en-US" dirty="0" smtClean="0"/>
          </a:p>
          <a:p>
            <a:r>
              <a:rPr lang="en-US" dirty="0" smtClean="0"/>
              <a:t>The </a:t>
            </a:r>
            <a:r>
              <a:rPr lang="en-US" dirty="0"/>
              <a:t>larger the tumor, the more likely the patient will experience symptoms of bowel obstruction. </a:t>
            </a:r>
            <a:endParaRPr lang="en-US" dirty="0" smtClean="0"/>
          </a:p>
          <a:p>
            <a:r>
              <a:rPr lang="en-US" dirty="0" smtClean="0"/>
              <a:t>Tumors </a:t>
            </a:r>
            <a:r>
              <a:rPr lang="en-US" dirty="0"/>
              <a:t>can also become ulcerated and bleed.</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8121"/>
            <a:ext cx="10515600" cy="624840"/>
          </a:xfrm>
        </p:spPr>
        <p:txBody>
          <a:bodyPr>
            <a:normAutofit fontScale="90000"/>
          </a:bodyPr>
          <a:lstStyle/>
          <a:p>
            <a:r>
              <a:rPr lang="en-US" dirty="0" smtClean="0"/>
              <a:t>CRC Classification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08760" y="975360"/>
            <a:ext cx="8793480" cy="5638800"/>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01040" y="0"/>
            <a:ext cx="10894611" cy="6675120"/>
          </a:xfrm>
        </p:spPr>
      </p:pic>
      <p:sp>
        <p:nvSpPr>
          <p:cNvPr id="7" name="Rounded Rectangle 6"/>
          <p:cNvSpPr/>
          <p:nvPr/>
        </p:nvSpPr>
        <p:spPr>
          <a:xfrm>
            <a:off x="701040" y="5577840"/>
            <a:ext cx="3627120" cy="109728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Gross examination</a:t>
            </a:r>
            <a:endParaRPr lang="en-US" dirty="0"/>
          </a:p>
        </p:txBody>
      </p:sp>
      <p:sp>
        <p:nvSpPr>
          <p:cNvPr id="4" name="Content Placeholder 3"/>
          <p:cNvSpPr>
            <a:spLocks noGrp="1"/>
          </p:cNvSpPr>
          <p:nvPr>
            <p:ph sz="half" idx="1"/>
          </p:nvPr>
        </p:nvSpPr>
        <p:spPr/>
        <p:txBody>
          <a:bodyPr/>
          <a:lstStyle/>
          <a:p>
            <a:r>
              <a:rPr lang="en-US" b="1" dirty="0"/>
              <a:t>ALWAYS</a:t>
            </a:r>
            <a:r>
              <a:rPr lang="en-US" dirty="0"/>
              <a:t> photograph the </a:t>
            </a:r>
            <a:r>
              <a:rPr lang="en-US" b="1" dirty="0" err="1"/>
              <a:t>mesorectal</a:t>
            </a:r>
            <a:r>
              <a:rPr lang="en-US" b="1" dirty="0"/>
              <a:t> envelope</a:t>
            </a:r>
            <a:r>
              <a:rPr lang="en-US" dirty="0"/>
              <a:t> (whether complete or incomplete).</a:t>
            </a: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506459" y="94596"/>
            <a:ext cx="3631987" cy="6583680"/>
          </a:xfr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Gross examination</a:t>
            </a:r>
            <a:endParaRPr lang="en-US" dirty="0"/>
          </a:p>
        </p:txBody>
      </p:sp>
      <p:sp>
        <p:nvSpPr>
          <p:cNvPr id="4" name="Content Placeholder 3"/>
          <p:cNvSpPr>
            <a:spLocks noGrp="1"/>
          </p:cNvSpPr>
          <p:nvPr>
            <p:ph sz="half" idx="1"/>
          </p:nvPr>
        </p:nvSpPr>
        <p:spPr/>
        <p:txBody>
          <a:bodyPr/>
          <a:lstStyle/>
          <a:p>
            <a:r>
              <a:rPr lang="en-US" dirty="0"/>
              <a:t>Almost all rectal cancers receive pre-operative </a:t>
            </a:r>
            <a:r>
              <a:rPr lang="en-US" dirty="0" err="1"/>
              <a:t>chemoradiation</a:t>
            </a:r>
            <a:r>
              <a:rPr lang="en-US" dirty="0"/>
              <a:t> treatment. This means that at the time of surgery only an ulcer or a scar is evident, indicating the site of prior tumor. The </a:t>
            </a:r>
            <a:r>
              <a:rPr lang="en-US" b="1" dirty="0"/>
              <a:t>entire </a:t>
            </a:r>
            <a:r>
              <a:rPr lang="en-US" dirty="0"/>
              <a:t>lesion (ulcer, scar, mass) should be submitted for histologic examination.</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716832" y="1303814"/>
            <a:ext cx="4839282" cy="5394960"/>
          </a:xfr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79245" y="365125"/>
            <a:ext cx="5495458" cy="612648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321964" y="126261"/>
            <a:ext cx="4301576" cy="3017520"/>
          </a:xfr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7244" y="3200400"/>
            <a:ext cx="4635380" cy="365760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ig3-TITLE-CR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9963" y="692150"/>
            <a:ext cx="3173412" cy="5060950"/>
          </a:xfrm>
          <a:prstGeom prst="rect">
            <a:avLst/>
          </a:prstGeom>
          <a:noFill/>
          <a:extLst>
            <a:ext uri="{909E8E84-426E-40DD-AFC4-6F175D3DCCD1}">
              <a14:hiddenFill xmlns:a14="http://schemas.microsoft.com/office/drawing/2010/main">
                <a:solidFill>
                  <a:srgbClr val="FFFFFF"/>
                </a:solidFill>
              </a14:hiddenFill>
            </a:ext>
          </a:extLst>
        </p:spPr>
      </p:pic>
      <p:sp>
        <p:nvSpPr>
          <p:cNvPr id="5123" name="Rectangle 3"/>
          <p:cNvSpPr>
            <a:spLocks noGrp="1" noChangeArrowheads="1"/>
          </p:cNvSpPr>
          <p:nvPr>
            <p:ph type="title"/>
          </p:nvPr>
        </p:nvSpPr>
        <p:spPr/>
        <p:txBody>
          <a:bodyPr/>
          <a:lstStyle/>
          <a:p>
            <a:r>
              <a:rPr lang="bg-BG" sz="2800" dirty="0">
                <a:solidFill>
                  <a:srgbClr val="FF0000"/>
                </a:solidFill>
              </a:rPr>
              <a:t>GROSS MORPHOLOGY</a:t>
            </a:r>
            <a:r>
              <a:rPr lang="en-US" sz="2800" dirty="0">
                <a:solidFill>
                  <a:srgbClr val="FF0000"/>
                </a:solidFill>
              </a:rPr>
              <a:t/>
            </a:r>
            <a:br>
              <a:rPr lang="en-US" sz="2800" dirty="0">
                <a:solidFill>
                  <a:srgbClr val="FF0000"/>
                </a:solidFill>
              </a:rPr>
            </a:br>
            <a:r>
              <a:rPr lang="bg-BG" sz="1200" b="1" i="1" dirty="0">
                <a:solidFill>
                  <a:srgbClr val="FF0000"/>
                </a:solidFill>
                <a:latin typeface="Arial Narrow" panose="020B0606020202030204" pitchFamily="34" charset="0"/>
              </a:rPr>
              <a:t>Colorecal cancer / edited by Jim Cassidy, Patrick Johnston, Eric Van Cutsem.</a:t>
            </a:r>
            <a:r>
              <a:rPr lang="en-US" sz="1200" b="1" i="1" dirty="0">
                <a:solidFill>
                  <a:srgbClr val="FF0000"/>
                </a:solidFill>
                <a:latin typeface="Arial Narrow" panose="020B0606020202030204" pitchFamily="34" charset="0"/>
              </a:rPr>
              <a:t> (2007)</a:t>
            </a:r>
            <a:endParaRPr lang="bg-BG" sz="1200" b="1" i="1" dirty="0">
              <a:solidFill>
                <a:srgbClr val="FF0000"/>
              </a:solidFill>
              <a:latin typeface="Arial Narrow" panose="020B0606020202030204" pitchFamily="34" charset="0"/>
            </a:endParaRPr>
          </a:p>
        </p:txBody>
      </p:sp>
      <p:sp>
        <p:nvSpPr>
          <p:cNvPr id="5124" name="Rectangle 4"/>
          <p:cNvSpPr>
            <a:spLocks noGrp="1" noChangeArrowheads="1"/>
          </p:cNvSpPr>
          <p:nvPr>
            <p:ph type="body" idx="1"/>
          </p:nvPr>
        </p:nvSpPr>
        <p:spPr/>
        <p:txBody>
          <a:bodyPr>
            <a:normAutofit fontScale="70000" lnSpcReduction="20000"/>
          </a:bodyPr>
          <a:lstStyle/>
          <a:p>
            <a:pPr>
              <a:lnSpc>
                <a:spcPct val="90000"/>
              </a:lnSpc>
            </a:pPr>
            <a:r>
              <a:rPr lang="en-US" sz="2000" dirty="0">
                <a:solidFill>
                  <a:srgbClr val="FF0000"/>
                </a:solidFill>
              </a:rPr>
              <a:t>	</a:t>
            </a:r>
            <a:r>
              <a:rPr lang="bg-BG" sz="2000" b="1" dirty="0">
                <a:solidFill>
                  <a:srgbClr val="FF0000"/>
                </a:solidFill>
              </a:rPr>
              <a:t>Early carcinomas, i.e., tumors limited</a:t>
            </a:r>
            <a:r>
              <a:rPr lang="en-US" sz="2000" b="1" dirty="0">
                <a:solidFill>
                  <a:srgbClr val="FF0000"/>
                </a:solidFill>
              </a:rPr>
              <a:t> </a:t>
            </a:r>
            <a:r>
              <a:rPr lang="bg-BG" sz="2000" b="1" dirty="0">
                <a:solidFill>
                  <a:srgbClr val="FF0000"/>
                </a:solidFill>
              </a:rPr>
              <a:t>to the submucosa, are mostly </a:t>
            </a:r>
            <a:endParaRPr lang="en-US" sz="2000" b="1" dirty="0">
              <a:solidFill>
                <a:srgbClr val="FF0000"/>
              </a:solidFill>
            </a:endParaRPr>
          </a:p>
          <a:p>
            <a:pPr>
              <a:lnSpc>
                <a:spcPct val="90000"/>
              </a:lnSpc>
              <a:buFontTx/>
              <a:buChar char="•"/>
            </a:pPr>
            <a:r>
              <a:rPr lang="bg-BG" sz="2000" dirty="0"/>
              <a:t>polypoid </a:t>
            </a:r>
            <a:endParaRPr lang="en-US" sz="2000" dirty="0"/>
          </a:p>
          <a:p>
            <a:pPr>
              <a:lnSpc>
                <a:spcPct val="90000"/>
              </a:lnSpc>
              <a:buFontTx/>
              <a:buChar char="•"/>
            </a:pPr>
            <a:r>
              <a:rPr lang="bg-BG" sz="2000" dirty="0"/>
              <a:t>pedunculated </a:t>
            </a:r>
            <a:endParaRPr lang="en-US" sz="2000" dirty="0"/>
          </a:p>
          <a:p>
            <a:pPr>
              <a:lnSpc>
                <a:spcPct val="90000"/>
              </a:lnSpc>
              <a:buFontTx/>
              <a:buChar char="•"/>
            </a:pPr>
            <a:r>
              <a:rPr lang="bg-BG" sz="2000" dirty="0"/>
              <a:t>semipedunculated</a:t>
            </a:r>
            <a:endParaRPr lang="en-US" sz="2000" dirty="0"/>
          </a:p>
          <a:p>
            <a:pPr>
              <a:lnSpc>
                <a:spcPct val="90000"/>
              </a:lnSpc>
              <a:buFontTx/>
              <a:buChar char="•"/>
            </a:pPr>
            <a:r>
              <a:rPr lang="bg-BG" sz="2000" dirty="0"/>
              <a:t>sessile </a:t>
            </a:r>
            <a:endParaRPr lang="en-US" sz="2000" dirty="0"/>
          </a:p>
          <a:p>
            <a:pPr>
              <a:lnSpc>
                <a:spcPct val="90000"/>
              </a:lnSpc>
              <a:buFontTx/>
              <a:buChar char="•"/>
            </a:pPr>
            <a:r>
              <a:rPr lang="bg-BG" sz="2000" dirty="0"/>
              <a:t>flat lesions</a:t>
            </a:r>
            <a:endParaRPr lang="en-US" sz="2000" dirty="0"/>
          </a:p>
          <a:p>
            <a:pPr>
              <a:lnSpc>
                <a:spcPct val="90000"/>
              </a:lnSpc>
              <a:buFontTx/>
              <a:buChar char="•"/>
            </a:pPr>
            <a:r>
              <a:rPr lang="en-US" sz="2000" dirty="0"/>
              <a:t>flat with</a:t>
            </a:r>
            <a:r>
              <a:rPr lang="bg-BG" sz="2000" dirty="0"/>
              <a:t> slight elevatio</a:t>
            </a:r>
            <a:r>
              <a:rPr lang="en-US" sz="2000" dirty="0"/>
              <a:t>n</a:t>
            </a:r>
          </a:p>
          <a:p>
            <a:pPr>
              <a:lnSpc>
                <a:spcPct val="90000"/>
              </a:lnSpc>
              <a:buFontTx/>
              <a:buChar char="•"/>
            </a:pPr>
            <a:r>
              <a:rPr lang="en-US" sz="2000" dirty="0"/>
              <a:t>with </a:t>
            </a:r>
            <a:r>
              <a:rPr lang="bg-BG" sz="2000" dirty="0"/>
              <a:t>light</a:t>
            </a:r>
            <a:r>
              <a:rPr lang="en-US" sz="2000" dirty="0"/>
              <a:t> </a:t>
            </a:r>
            <a:r>
              <a:rPr lang="bg-BG" sz="2000" dirty="0"/>
              <a:t>central depression</a:t>
            </a:r>
          </a:p>
          <a:p>
            <a:pPr>
              <a:lnSpc>
                <a:spcPct val="90000"/>
              </a:lnSpc>
            </a:pPr>
            <a:r>
              <a:rPr lang="en-US" sz="2000" dirty="0">
                <a:solidFill>
                  <a:srgbClr val="800000"/>
                </a:solidFill>
              </a:rPr>
              <a:t>	</a:t>
            </a:r>
            <a:r>
              <a:rPr lang="bg-BG" sz="2000" b="1" dirty="0">
                <a:solidFill>
                  <a:srgbClr val="FF0000"/>
                </a:solidFill>
              </a:rPr>
              <a:t>Advanced carcinomas (invading</a:t>
            </a:r>
            <a:r>
              <a:rPr lang="en-US" sz="2000" b="1" dirty="0">
                <a:solidFill>
                  <a:srgbClr val="FF0000"/>
                </a:solidFill>
              </a:rPr>
              <a:t> </a:t>
            </a:r>
            <a:r>
              <a:rPr lang="bg-BG" sz="2000" b="1" dirty="0">
                <a:solidFill>
                  <a:srgbClr val="FF0000"/>
                </a:solidFill>
              </a:rPr>
              <a:t>beyond the submucosa) are four types, similar to the Borrmann categories of</a:t>
            </a:r>
            <a:r>
              <a:rPr lang="en-US" sz="2000" b="1" dirty="0">
                <a:solidFill>
                  <a:srgbClr val="FF0000"/>
                </a:solidFill>
              </a:rPr>
              <a:t> </a:t>
            </a:r>
            <a:r>
              <a:rPr lang="bg-BG" sz="2000" b="1" dirty="0">
                <a:solidFill>
                  <a:srgbClr val="FF0000"/>
                </a:solidFill>
              </a:rPr>
              <a:t>gastric carcinoma:</a:t>
            </a:r>
          </a:p>
          <a:p>
            <a:pPr>
              <a:lnSpc>
                <a:spcPct val="90000"/>
              </a:lnSpc>
            </a:pPr>
            <a:r>
              <a:rPr lang="bg-BG" sz="2000" dirty="0"/>
              <a:t> </a:t>
            </a:r>
            <a:r>
              <a:rPr lang="en-US" sz="2000" dirty="0"/>
              <a:t>* </a:t>
            </a:r>
            <a:r>
              <a:rPr lang="bg-BG" sz="2000" dirty="0"/>
              <a:t>Polypoid (protuberant)</a:t>
            </a:r>
            <a:endParaRPr lang="en-US" sz="2000" dirty="0"/>
          </a:p>
          <a:p>
            <a:pPr>
              <a:lnSpc>
                <a:spcPct val="90000"/>
              </a:lnSpc>
            </a:pPr>
            <a:r>
              <a:rPr lang="en-US" sz="2000" dirty="0"/>
              <a:t> * </a:t>
            </a:r>
            <a:r>
              <a:rPr lang="bg-BG" sz="2000" dirty="0"/>
              <a:t>Ulcerated, with sharply demarcated margins</a:t>
            </a:r>
          </a:p>
          <a:p>
            <a:pPr>
              <a:lnSpc>
                <a:spcPct val="90000"/>
              </a:lnSpc>
            </a:pPr>
            <a:r>
              <a:rPr lang="bg-BG" sz="2000" dirty="0"/>
              <a:t> </a:t>
            </a:r>
            <a:r>
              <a:rPr lang="en-US" sz="2000" dirty="0"/>
              <a:t>* </a:t>
            </a:r>
            <a:r>
              <a:rPr lang="bg-BG" sz="2000" dirty="0"/>
              <a:t>Ulcerated without definite borders</a:t>
            </a:r>
          </a:p>
          <a:p>
            <a:pPr>
              <a:lnSpc>
                <a:spcPct val="90000"/>
              </a:lnSpc>
            </a:pPr>
            <a:r>
              <a:rPr lang="bg-BG" sz="2000" dirty="0"/>
              <a:t> </a:t>
            </a:r>
            <a:r>
              <a:rPr lang="en-US" sz="2000" dirty="0"/>
              <a:t>* </a:t>
            </a:r>
            <a:r>
              <a:rPr lang="bg-BG" sz="2000" dirty="0"/>
              <a:t>Diffusely infiltrating</a:t>
            </a:r>
          </a:p>
          <a:p>
            <a:pPr>
              <a:lnSpc>
                <a:spcPct val="90000"/>
              </a:lnSpc>
            </a:pPr>
            <a:r>
              <a:rPr lang="en-US" sz="2000" dirty="0"/>
              <a:t>	</a:t>
            </a:r>
            <a:r>
              <a:rPr lang="bg-BG" sz="2000" dirty="0">
                <a:solidFill>
                  <a:srgbClr val="800000"/>
                </a:solidFill>
              </a:rPr>
              <a:t>In contrast to gastric carcinomas, the latter tw</a:t>
            </a:r>
            <a:r>
              <a:rPr lang="bg-BG" sz="2000" dirty="0">
                <a:solidFill>
                  <a:srgbClr val="FFCC00"/>
                </a:solidFill>
              </a:rPr>
              <a:t>o</a:t>
            </a:r>
            <a:r>
              <a:rPr lang="bg-BG" sz="2000" dirty="0">
                <a:solidFill>
                  <a:srgbClr val="800000"/>
                </a:solidFill>
              </a:rPr>
              <a:t> </a:t>
            </a:r>
            <a:r>
              <a:rPr lang="bg-BG" sz="2000" dirty="0">
                <a:solidFill>
                  <a:srgbClr val="FFCC00"/>
                </a:solidFill>
              </a:rPr>
              <a:t>types are uncommon.</a:t>
            </a:r>
            <a:endParaRPr lang="en-US" sz="2000" dirty="0">
              <a:solidFill>
                <a:srgbClr val="FFCC00"/>
              </a:solidFill>
            </a:endParaRPr>
          </a:p>
          <a:p>
            <a:pPr>
              <a:lnSpc>
                <a:spcPct val="90000"/>
              </a:lnSpc>
            </a:pPr>
            <a:r>
              <a:rPr lang="en-US" sz="2000" dirty="0">
                <a:solidFill>
                  <a:srgbClr val="800000"/>
                </a:solidFill>
              </a:rPr>
              <a:t>	</a:t>
            </a:r>
            <a:r>
              <a:rPr lang="bg-BG" sz="2000" dirty="0">
                <a:solidFill>
                  <a:srgbClr val="800000"/>
                </a:solidFill>
              </a:rPr>
              <a:t>The most common type is the ulcerated type with sharply demarcated margins.</a:t>
            </a:r>
          </a:p>
        </p:txBody>
      </p:sp>
      <p:pic>
        <p:nvPicPr>
          <p:cNvPr id="5125" name="Picture 5"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5860" y="765175"/>
            <a:ext cx="3527425" cy="5614988"/>
          </a:xfrm>
          <a:prstGeom prst="rect">
            <a:avLst/>
          </a:prstGeom>
          <a:noFill/>
          <a:extLst>
            <a:ext uri="{909E8E84-426E-40DD-AFC4-6F175D3DCCD1}">
              <a14:hiddenFill xmlns:a14="http://schemas.microsoft.com/office/drawing/2010/main">
                <a:solidFill>
                  <a:srgbClr val="FFFFFF"/>
                </a:solidFill>
              </a14:hiddenFill>
            </a:ext>
          </a:extLst>
        </p:spPr>
      </p:pic>
      <p:sp>
        <p:nvSpPr>
          <p:cNvPr id="6147" name="Rectangle 3"/>
          <p:cNvSpPr>
            <a:spLocks noChangeArrowheads="1"/>
          </p:cNvSpPr>
          <p:nvPr/>
        </p:nvSpPr>
        <p:spPr bwMode="auto">
          <a:xfrm>
            <a:off x="1524000" y="0"/>
            <a:ext cx="9144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defRPr sz="3200">
                <a:solidFill>
                  <a:schemeClr val="bg1"/>
                </a:solidFill>
                <a:latin typeface="Arial Black" panose="020B0A04020102020204" pitchFamily="34" charset="0"/>
              </a:defRPr>
            </a:lvl1pPr>
            <a:lvl2pPr algn="l">
              <a:defRPr sz="3200">
                <a:solidFill>
                  <a:schemeClr val="bg1"/>
                </a:solidFill>
                <a:latin typeface="Arial Black" panose="020B0A04020102020204" pitchFamily="34" charset="0"/>
              </a:defRPr>
            </a:lvl2pPr>
            <a:lvl3pPr algn="l">
              <a:defRPr sz="3200">
                <a:solidFill>
                  <a:schemeClr val="bg1"/>
                </a:solidFill>
                <a:latin typeface="Arial Black" panose="020B0A04020102020204" pitchFamily="34" charset="0"/>
              </a:defRPr>
            </a:lvl3pPr>
            <a:lvl4pPr algn="l">
              <a:defRPr sz="3200">
                <a:solidFill>
                  <a:schemeClr val="bg1"/>
                </a:solidFill>
                <a:latin typeface="Arial Black" panose="020B0A04020102020204" pitchFamily="34" charset="0"/>
              </a:defRPr>
            </a:lvl4pPr>
            <a:lvl5pPr algn="l">
              <a:defRPr sz="3200">
                <a:solidFill>
                  <a:schemeClr val="bg1"/>
                </a:solidFill>
                <a:latin typeface="Arial Black" panose="020B0A04020102020204" pitchFamily="34" charset="0"/>
              </a:defRPr>
            </a:lvl5pPr>
            <a:lvl6pPr marL="457200" fontAlgn="base">
              <a:spcBef>
                <a:spcPct val="0"/>
              </a:spcBef>
              <a:spcAft>
                <a:spcPct val="0"/>
              </a:spcAft>
              <a:defRPr sz="3200">
                <a:solidFill>
                  <a:schemeClr val="bg1"/>
                </a:solidFill>
                <a:latin typeface="Arial Black" panose="020B0A04020102020204" pitchFamily="34" charset="0"/>
              </a:defRPr>
            </a:lvl6pPr>
            <a:lvl7pPr marL="914400" fontAlgn="base">
              <a:spcBef>
                <a:spcPct val="0"/>
              </a:spcBef>
              <a:spcAft>
                <a:spcPct val="0"/>
              </a:spcAft>
              <a:defRPr sz="3200">
                <a:solidFill>
                  <a:schemeClr val="bg1"/>
                </a:solidFill>
                <a:latin typeface="Arial Black" panose="020B0A04020102020204" pitchFamily="34" charset="0"/>
              </a:defRPr>
            </a:lvl7pPr>
            <a:lvl8pPr marL="1371600" fontAlgn="base">
              <a:spcBef>
                <a:spcPct val="0"/>
              </a:spcBef>
              <a:spcAft>
                <a:spcPct val="0"/>
              </a:spcAft>
              <a:defRPr sz="3200">
                <a:solidFill>
                  <a:schemeClr val="bg1"/>
                </a:solidFill>
                <a:latin typeface="Arial Black" panose="020B0A04020102020204" pitchFamily="34" charset="0"/>
              </a:defRPr>
            </a:lvl8pPr>
            <a:lvl9pPr marL="1828800" fontAlgn="base">
              <a:spcBef>
                <a:spcPct val="0"/>
              </a:spcBef>
              <a:spcAft>
                <a:spcPct val="0"/>
              </a:spcAft>
              <a:defRPr sz="3200">
                <a:solidFill>
                  <a:schemeClr val="bg1"/>
                </a:solidFill>
                <a:latin typeface="Arial Black" panose="020B0A04020102020204" pitchFamily="34" charset="0"/>
              </a:defRPr>
            </a:lvl9pPr>
          </a:lstStyle>
          <a:p>
            <a:r>
              <a:rPr lang="bg-BG" sz="2800" dirty="0">
                <a:solidFill>
                  <a:srgbClr val="FF0000"/>
                </a:solidFill>
              </a:rPr>
              <a:t>GROSS MORPHOLOGY</a:t>
            </a:r>
            <a:r>
              <a:rPr lang="en-US" sz="2800" dirty="0">
                <a:solidFill>
                  <a:srgbClr val="FF0000"/>
                </a:solidFill>
              </a:rPr>
              <a:t/>
            </a:r>
            <a:br>
              <a:rPr lang="en-US" sz="2800" dirty="0">
                <a:solidFill>
                  <a:srgbClr val="FF0000"/>
                </a:solidFill>
              </a:rPr>
            </a:br>
            <a:r>
              <a:rPr lang="en-US" sz="1200" b="1" i="1" dirty="0" err="1">
                <a:solidFill>
                  <a:srgbClr val="FF0000"/>
                </a:solidFill>
                <a:latin typeface="Arial Narrow" panose="020B0606020202030204" pitchFamily="34" charset="0"/>
              </a:rPr>
              <a:t>Rosai</a:t>
            </a:r>
            <a:r>
              <a:rPr lang="en-US" sz="1200" b="1" i="1" dirty="0">
                <a:solidFill>
                  <a:srgbClr val="FF0000"/>
                </a:solidFill>
                <a:latin typeface="Arial Narrow" panose="020B0606020202030204" pitchFamily="34" charset="0"/>
              </a:rPr>
              <a:t> and Ackerman’s </a:t>
            </a:r>
            <a:r>
              <a:rPr lang="en-US" sz="1200" b="1" i="1" dirty="0" err="1">
                <a:solidFill>
                  <a:srgbClr val="FF0000"/>
                </a:solidFill>
                <a:latin typeface="Arial Narrow" panose="020B0606020202030204" pitchFamily="34" charset="0"/>
              </a:rPr>
              <a:t>SurgicalPathology</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Juan </a:t>
            </a:r>
            <a:r>
              <a:rPr lang="en-US" sz="1200" b="1" i="1" dirty="0" err="1">
                <a:solidFill>
                  <a:srgbClr val="FF0000"/>
                </a:solidFill>
                <a:latin typeface="Arial Narrow" panose="020B0606020202030204" pitchFamily="34" charset="0"/>
              </a:rPr>
              <a:t>Rosaj</a:t>
            </a:r>
            <a:r>
              <a:rPr lang="en-US" sz="1200" b="1" i="1" dirty="0">
                <a:solidFill>
                  <a:srgbClr val="FF0000"/>
                </a:solidFill>
                <a:latin typeface="Arial Narrow" panose="020B0606020202030204" pitchFamily="34" charset="0"/>
              </a:rPr>
              <a:t> </a:t>
            </a:r>
            <a:r>
              <a:rPr lang="en-US" sz="1200" b="1" i="1" dirty="0" err="1">
                <a:solidFill>
                  <a:srgbClr val="FF0000"/>
                </a:solidFill>
                <a:latin typeface="Arial Narrow" panose="020B0606020202030204" pitchFamily="34" charset="0"/>
              </a:rPr>
              <a:t>Edt</a:t>
            </a:r>
            <a:r>
              <a:rPr lang="en-US" sz="1200" b="1" i="1" dirty="0">
                <a:solidFill>
                  <a:srgbClr val="FF0000"/>
                </a:solidFill>
                <a:latin typeface="Arial Narrow" panose="020B0606020202030204" pitchFamily="34" charset="0"/>
              </a:rPr>
              <a:t>.</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Vol. I, Mosby</a:t>
            </a:r>
            <a:r>
              <a:rPr lang="bg-BG" sz="1200" b="1" i="1" dirty="0">
                <a:solidFill>
                  <a:srgbClr val="FF0000"/>
                </a:solidFill>
                <a:latin typeface="Arial Narrow" panose="020B0606020202030204" pitchFamily="34" charset="0"/>
              </a:rPr>
              <a:t>.</a:t>
            </a:r>
            <a:r>
              <a:rPr lang="en-US" sz="1200" b="1" i="1" dirty="0">
                <a:solidFill>
                  <a:srgbClr val="FF0000"/>
                </a:solidFill>
                <a:latin typeface="Arial Narrow" panose="020B0606020202030204" pitchFamily="34" charset="0"/>
              </a:rPr>
              <a:t> (2004)</a:t>
            </a:r>
            <a:endParaRPr lang="bg-BG" sz="1200" b="1" i="1" dirty="0">
              <a:solidFill>
                <a:srgbClr val="FF0000"/>
              </a:solidFill>
              <a:latin typeface="Arial Narrow" panose="020B0606020202030204" pitchFamily="34" charset="0"/>
            </a:endParaRPr>
          </a:p>
        </p:txBody>
      </p:sp>
      <p:sp>
        <p:nvSpPr>
          <p:cNvPr id="6148" name="Rectangle 4"/>
          <p:cNvSpPr>
            <a:spLocks noChangeArrowheads="1"/>
          </p:cNvSpPr>
          <p:nvPr/>
        </p:nvSpPr>
        <p:spPr bwMode="auto">
          <a:xfrm>
            <a:off x="520262" y="1119351"/>
            <a:ext cx="6439338" cy="5513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pPr>
              <a:lnSpc>
                <a:spcPct val="90000"/>
              </a:lnSpc>
            </a:pPr>
            <a:r>
              <a:rPr lang="en-US" sz="2000" b="0" dirty="0"/>
              <a:t>	</a:t>
            </a:r>
            <a:r>
              <a:rPr lang="bg-BG" sz="2000" b="0" dirty="0">
                <a:solidFill>
                  <a:srgbClr val="800000"/>
                </a:solidFill>
              </a:rPr>
              <a:t>Advanced carcinomas</a:t>
            </a:r>
            <a:r>
              <a:rPr lang="bg-BG" sz="2000" b="0" dirty="0"/>
              <a:t> (invading</a:t>
            </a:r>
            <a:r>
              <a:rPr lang="en-US" sz="2000" b="0" dirty="0"/>
              <a:t> </a:t>
            </a:r>
            <a:r>
              <a:rPr lang="bg-BG" sz="2000" b="0" dirty="0"/>
              <a:t>beyond </a:t>
            </a:r>
            <a:endParaRPr lang="en-US" sz="2000" b="0" dirty="0"/>
          </a:p>
          <a:p>
            <a:pPr>
              <a:lnSpc>
                <a:spcPct val="90000"/>
              </a:lnSpc>
            </a:pPr>
            <a:r>
              <a:rPr lang="bg-BG" sz="2000" b="0" dirty="0"/>
              <a:t>the </a:t>
            </a:r>
            <a:r>
              <a:rPr lang="bg-BG" sz="2000" b="0" dirty="0">
                <a:solidFill>
                  <a:srgbClr val="A50021"/>
                </a:solidFill>
              </a:rPr>
              <a:t>submucosa) are four types,</a:t>
            </a:r>
            <a:r>
              <a:rPr lang="bg-BG" sz="2000" b="0" dirty="0"/>
              <a:t> similar to the </a:t>
            </a:r>
            <a:endParaRPr lang="en-US" sz="2000" b="0" dirty="0"/>
          </a:p>
          <a:p>
            <a:pPr>
              <a:lnSpc>
                <a:spcPct val="90000"/>
              </a:lnSpc>
            </a:pPr>
            <a:r>
              <a:rPr lang="bg-BG" sz="2000" b="0" dirty="0"/>
              <a:t>Borrmann categories of</a:t>
            </a:r>
            <a:r>
              <a:rPr lang="en-US" sz="2000" b="0" dirty="0"/>
              <a:t> </a:t>
            </a:r>
            <a:r>
              <a:rPr lang="bg-BG" sz="2000" b="0" dirty="0"/>
              <a:t>gastric </a:t>
            </a:r>
            <a:r>
              <a:rPr lang="bg-BG" sz="2000" b="0" dirty="0">
                <a:solidFill>
                  <a:srgbClr val="A50021"/>
                </a:solidFill>
              </a:rPr>
              <a:t>carcinoma:</a:t>
            </a:r>
          </a:p>
          <a:p>
            <a:pPr>
              <a:lnSpc>
                <a:spcPct val="90000"/>
              </a:lnSpc>
            </a:pPr>
            <a:r>
              <a:rPr lang="bg-BG" sz="2000" b="0" dirty="0"/>
              <a:t> </a:t>
            </a:r>
            <a:r>
              <a:rPr lang="en-US" sz="2000" dirty="0"/>
              <a:t>* </a:t>
            </a:r>
            <a:r>
              <a:rPr lang="bg-BG" dirty="0"/>
              <a:t>Polypoid (protuberant)</a:t>
            </a:r>
            <a:endParaRPr lang="en-US" dirty="0"/>
          </a:p>
          <a:p>
            <a:pPr>
              <a:lnSpc>
                <a:spcPct val="90000"/>
              </a:lnSpc>
            </a:pPr>
            <a:r>
              <a:rPr lang="en-US" sz="2000" b="0" dirty="0"/>
              <a:t> </a:t>
            </a:r>
            <a:endParaRPr lang="bg-BG" sz="2000" b="0" dirty="0">
              <a:solidFill>
                <a:srgbClr val="800000"/>
              </a:solidFill>
            </a:endParaRPr>
          </a:p>
        </p:txBody>
      </p:sp>
      <p:pic>
        <p:nvPicPr>
          <p:cNvPr id="6149" name="Picture 5"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5-Col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8" y="2708276"/>
            <a:ext cx="4965700" cy="3605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0453" y="765175"/>
            <a:ext cx="3527425" cy="5614988"/>
          </a:xfrm>
          <a:prstGeom prst="rect">
            <a:avLst/>
          </a:prstGeom>
          <a:noFill/>
          <a:extLst>
            <a:ext uri="{909E8E84-426E-40DD-AFC4-6F175D3DCCD1}">
              <a14:hiddenFill xmlns:a14="http://schemas.microsoft.com/office/drawing/2010/main">
                <a:solidFill>
                  <a:srgbClr val="FFFFFF"/>
                </a:solidFill>
              </a14:hiddenFill>
            </a:ext>
          </a:extLst>
        </p:spPr>
      </p:pic>
      <p:sp>
        <p:nvSpPr>
          <p:cNvPr id="7171" name="Rectangle 3"/>
          <p:cNvSpPr>
            <a:spLocks noChangeArrowheads="1"/>
          </p:cNvSpPr>
          <p:nvPr/>
        </p:nvSpPr>
        <p:spPr bwMode="auto">
          <a:xfrm>
            <a:off x="1524000" y="0"/>
            <a:ext cx="9144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defRPr sz="3200">
                <a:solidFill>
                  <a:schemeClr val="bg1"/>
                </a:solidFill>
                <a:latin typeface="Arial Black" panose="020B0A04020102020204" pitchFamily="34" charset="0"/>
              </a:defRPr>
            </a:lvl1pPr>
            <a:lvl2pPr algn="l">
              <a:defRPr sz="3200">
                <a:solidFill>
                  <a:schemeClr val="bg1"/>
                </a:solidFill>
                <a:latin typeface="Arial Black" panose="020B0A04020102020204" pitchFamily="34" charset="0"/>
              </a:defRPr>
            </a:lvl2pPr>
            <a:lvl3pPr algn="l">
              <a:defRPr sz="3200">
                <a:solidFill>
                  <a:schemeClr val="bg1"/>
                </a:solidFill>
                <a:latin typeface="Arial Black" panose="020B0A04020102020204" pitchFamily="34" charset="0"/>
              </a:defRPr>
            </a:lvl3pPr>
            <a:lvl4pPr algn="l">
              <a:defRPr sz="3200">
                <a:solidFill>
                  <a:schemeClr val="bg1"/>
                </a:solidFill>
                <a:latin typeface="Arial Black" panose="020B0A04020102020204" pitchFamily="34" charset="0"/>
              </a:defRPr>
            </a:lvl4pPr>
            <a:lvl5pPr algn="l">
              <a:defRPr sz="3200">
                <a:solidFill>
                  <a:schemeClr val="bg1"/>
                </a:solidFill>
                <a:latin typeface="Arial Black" panose="020B0A04020102020204" pitchFamily="34" charset="0"/>
              </a:defRPr>
            </a:lvl5pPr>
            <a:lvl6pPr marL="457200" fontAlgn="base">
              <a:spcBef>
                <a:spcPct val="0"/>
              </a:spcBef>
              <a:spcAft>
                <a:spcPct val="0"/>
              </a:spcAft>
              <a:defRPr sz="3200">
                <a:solidFill>
                  <a:schemeClr val="bg1"/>
                </a:solidFill>
                <a:latin typeface="Arial Black" panose="020B0A04020102020204" pitchFamily="34" charset="0"/>
              </a:defRPr>
            </a:lvl6pPr>
            <a:lvl7pPr marL="914400" fontAlgn="base">
              <a:spcBef>
                <a:spcPct val="0"/>
              </a:spcBef>
              <a:spcAft>
                <a:spcPct val="0"/>
              </a:spcAft>
              <a:defRPr sz="3200">
                <a:solidFill>
                  <a:schemeClr val="bg1"/>
                </a:solidFill>
                <a:latin typeface="Arial Black" panose="020B0A04020102020204" pitchFamily="34" charset="0"/>
              </a:defRPr>
            </a:lvl7pPr>
            <a:lvl8pPr marL="1371600" fontAlgn="base">
              <a:spcBef>
                <a:spcPct val="0"/>
              </a:spcBef>
              <a:spcAft>
                <a:spcPct val="0"/>
              </a:spcAft>
              <a:defRPr sz="3200">
                <a:solidFill>
                  <a:schemeClr val="bg1"/>
                </a:solidFill>
                <a:latin typeface="Arial Black" panose="020B0A04020102020204" pitchFamily="34" charset="0"/>
              </a:defRPr>
            </a:lvl8pPr>
            <a:lvl9pPr marL="1828800" fontAlgn="base">
              <a:spcBef>
                <a:spcPct val="0"/>
              </a:spcBef>
              <a:spcAft>
                <a:spcPct val="0"/>
              </a:spcAft>
              <a:defRPr sz="3200">
                <a:solidFill>
                  <a:schemeClr val="bg1"/>
                </a:solidFill>
                <a:latin typeface="Arial Black" panose="020B0A04020102020204" pitchFamily="34" charset="0"/>
              </a:defRPr>
            </a:lvl9pPr>
          </a:lstStyle>
          <a:p>
            <a:r>
              <a:rPr lang="bg-BG" sz="2800" dirty="0">
                <a:solidFill>
                  <a:srgbClr val="FF0000"/>
                </a:solidFill>
              </a:rPr>
              <a:t>GROSS MORPHOLOGY</a:t>
            </a:r>
            <a:r>
              <a:rPr lang="en-US" sz="2800" dirty="0">
                <a:solidFill>
                  <a:srgbClr val="FF0000"/>
                </a:solidFill>
              </a:rPr>
              <a:t/>
            </a:r>
            <a:br>
              <a:rPr lang="en-US" sz="2800" dirty="0">
                <a:solidFill>
                  <a:srgbClr val="FF0000"/>
                </a:solidFill>
              </a:rPr>
            </a:br>
            <a:r>
              <a:rPr lang="en-US" sz="1200" b="1" i="1" dirty="0" err="1">
                <a:solidFill>
                  <a:srgbClr val="FF0000"/>
                </a:solidFill>
                <a:latin typeface="Arial Narrow" panose="020B0606020202030204" pitchFamily="34" charset="0"/>
              </a:rPr>
              <a:t>Rosai</a:t>
            </a:r>
            <a:r>
              <a:rPr lang="en-US" sz="1200" b="1" i="1" dirty="0">
                <a:solidFill>
                  <a:srgbClr val="FF0000"/>
                </a:solidFill>
                <a:latin typeface="Arial Narrow" panose="020B0606020202030204" pitchFamily="34" charset="0"/>
              </a:rPr>
              <a:t> and Ackerman’s </a:t>
            </a:r>
            <a:r>
              <a:rPr lang="en-US" sz="1200" b="1" i="1" dirty="0" err="1">
                <a:solidFill>
                  <a:srgbClr val="FF0000"/>
                </a:solidFill>
                <a:latin typeface="Arial Narrow" panose="020B0606020202030204" pitchFamily="34" charset="0"/>
              </a:rPr>
              <a:t>SurgicalPathology</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Juan </a:t>
            </a:r>
            <a:r>
              <a:rPr lang="en-US" sz="1200" b="1" i="1" dirty="0" err="1">
                <a:solidFill>
                  <a:srgbClr val="FF0000"/>
                </a:solidFill>
                <a:latin typeface="Arial Narrow" panose="020B0606020202030204" pitchFamily="34" charset="0"/>
              </a:rPr>
              <a:t>Rosaj</a:t>
            </a:r>
            <a:r>
              <a:rPr lang="en-US" sz="1200" b="1" i="1" dirty="0">
                <a:solidFill>
                  <a:srgbClr val="FF0000"/>
                </a:solidFill>
                <a:latin typeface="Arial Narrow" panose="020B0606020202030204" pitchFamily="34" charset="0"/>
              </a:rPr>
              <a:t> </a:t>
            </a:r>
            <a:r>
              <a:rPr lang="en-US" sz="1200" b="1" i="1" dirty="0" err="1">
                <a:solidFill>
                  <a:srgbClr val="FF0000"/>
                </a:solidFill>
                <a:latin typeface="Arial Narrow" panose="020B0606020202030204" pitchFamily="34" charset="0"/>
              </a:rPr>
              <a:t>Edt</a:t>
            </a:r>
            <a:r>
              <a:rPr lang="en-US" sz="1200" b="1" i="1" dirty="0">
                <a:solidFill>
                  <a:srgbClr val="FF0000"/>
                </a:solidFill>
                <a:latin typeface="Arial Narrow" panose="020B0606020202030204" pitchFamily="34" charset="0"/>
              </a:rPr>
              <a:t>.</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Vol. I, Mosby</a:t>
            </a:r>
            <a:r>
              <a:rPr lang="bg-BG" sz="1200" b="1" i="1" dirty="0">
                <a:solidFill>
                  <a:srgbClr val="FF0000"/>
                </a:solidFill>
                <a:latin typeface="Arial Narrow" panose="020B0606020202030204" pitchFamily="34" charset="0"/>
              </a:rPr>
              <a:t>.</a:t>
            </a:r>
            <a:r>
              <a:rPr lang="en-US" sz="1200" b="1" i="1" dirty="0">
                <a:solidFill>
                  <a:srgbClr val="FF0000"/>
                </a:solidFill>
                <a:latin typeface="Arial Narrow" panose="020B0606020202030204" pitchFamily="34" charset="0"/>
              </a:rPr>
              <a:t> (2004)</a:t>
            </a:r>
            <a:endParaRPr lang="bg-BG" sz="1200" b="1" i="1" dirty="0">
              <a:solidFill>
                <a:srgbClr val="FF0000"/>
              </a:solidFill>
              <a:latin typeface="Arial Narrow" panose="020B0606020202030204" pitchFamily="34" charset="0"/>
            </a:endParaRPr>
          </a:p>
        </p:txBody>
      </p:sp>
      <p:sp>
        <p:nvSpPr>
          <p:cNvPr id="7172" name="Rectangle 4"/>
          <p:cNvSpPr>
            <a:spLocks noChangeArrowheads="1"/>
          </p:cNvSpPr>
          <p:nvPr/>
        </p:nvSpPr>
        <p:spPr bwMode="auto">
          <a:xfrm>
            <a:off x="520262" y="1087821"/>
            <a:ext cx="6439338" cy="5544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pPr>
              <a:lnSpc>
                <a:spcPct val="90000"/>
              </a:lnSpc>
            </a:pPr>
            <a:r>
              <a:rPr lang="en-US" sz="2000" b="0" dirty="0"/>
              <a:t>	</a:t>
            </a:r>
            <a:r>
              <a:rPr lang="bg-BG" sz="2000" b="0" dirty="0">
                <a:solidFill>
                  <a:srgbClr val="800000"/>
                </a:solidFill>
              </a:rPr>
              <a:t>Advanced carcinomas</a:t>
            </a:r>
            <a:r>
              <a:rPr lang="bg-BG" sz="2000" b="0" dirty="0"/>
              <a:t> (invading</a:t>
            </a:r>
            <a:r>
              <a:rPr lang="en-US" sz="2000" b="0" dirty="0"/>
              <a:t> </a:t>
            </a:r>
            <a:r>
              <a:rPr lang="bg-BG" sz="2000" b="0" dirty="0"/>
              <a:t>beyond </a:t>
            </a:r>
            <a:endParaRPr lang="en-US" sz="2000" b="0" dirty="0"/>
          </a:p>
          <a:p>
            <a:pPr>
              <a:lnSpc>
                <a:spcPct val="90000"/>
              </a:lnSpc>
            </a:pPr>
            <a:r>
              <a:rPr lang="bg-BG" sz="2000" b="0" dirty="0"/>
              <a:t>the </a:t>
            </a:r>
            <a:r>
              <a:rPr lang="bg-BG" sz="2000" b="0" dirty="0">
                <a:solidFill>
                  <a:srgbClr val="A50021"/>
                </a:solidFill>
              </a:rPr>
              <a:t>submucosa) are four types,</a:t>
            </a:r>
            <a:r>
              <a:rPr lang="bg-BG" sz="2000" b="0" dirty="0"/>
              <a:t> similar to the </a:t>
            </a:r>
            <a:endParaRPr lang="en-US" sz="2000" b="0" dirty="0"/>
          </a:p>
          <a:p>
            <a:pPr>
              <a:lnSpc>
                <a:spcPct val="90000"/>
              </a:lnSpc>
            </a:pPr>
            <a:r>
              <a:rPr lang="bg-BG" sz="2000" b="0" dirty="0"/>
              <a:t>Borrmann categories of</a:t>
            </a:r>
            <a:r>
              <a:rPr lang="en-US" sz="2000" b="0" dirty="0"/>
              <a:t> </a:t>
            </a:r>
            <a:r>
              <a:rPr lang="bg-BG" sz="2000" b="0" dirty="0"/>
              <a:t>gastric </a:t>
            </a:r>
            <a:r>
              <a:rPr lang="bg-BG" sz="2000" b="0" dirty="0">
                <a:solidFill>
                  <a:srgbClr val="A50021"/>
                </a:solidFill>
              </a:rPr>
              <a:t>carcinoma:</a:t>
            </a:r>
          </a:p>
          <a:p>
            <a:pPr>
              <a:lnSpc>
                <a:spcPct val="90000"/>
              </a:lnSpc>
            </a:pPr>
            <a:r>
              <a:rPr lang="bg-BG" sz="2000" b="0" dirty="0"/>
              <a:t> </a:t>
            </a:r>
            <a:r>
              <a:rPr lang="en-US" b="0" dirty="0"/>
              <a:t>* </a:t>
            </a:r>
            <a:r>
              <a:rPr lang="bg-BG" dirty="0"/>
              <a:t>Ulcerated, with sharply demarcated margins</a:t>
            </a:r>
          </a:p>
          <a:p>
            <a:pPr>
              <a:lnSpc>
                <a:spcPct val="90000"/>
              </a:lnSpc>
            </a:pPr>
            <a:r>
              <a:rPr lang="en-US" sz="2000" b="0" dirty="0"/>
              <a:t> </a:t>
            </a:r>
            <a:endParaRPr lang="bg-BG" sz="2000" b="0" dirty="0"/>
          </a:p>
        </p:txBody>
      </p:sp>
      <p:pic>
        <p:nvPicPr>
          <p:cNvPr id="7173" name="Picture 5"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4-Cec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388" y="2781300"/>
            <a:ext cx="4895850" cy="3594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2341" y="765175"/>
            <a:ext cx="3527425" cy="5614988"/>
          </a:xfrm>
          <a:prstGeom prst="rect">
            <a:avLst/>
          </a:prstGeom>
          <a:noFill/>
          <a:extLst>
            <a:ext uri="{909E8E84-426E-40DD-AFC4-6F175D3DCCD1}">
              <a14:hiddenFill xmlns:a14="http://schemas.microsoft.com/office/drawing/2010/main">
                <a:solidFill>
                  <a:srgbClr val="FFFFFF"/>
                </a:solidFill>
              </a14:hiddenFill>
            </a:ext>
          </a:extLst>
        </p:spPr>
      </p:pic>
      <p:sp>
        <p:nvSpPr>
          <p:cNvPr id="8195" name="Rectangle 3"/>
          <p:cNvSpPr>
            <a:spLocks noChangeArrowheads="1"/>
          </p:cNvSpPr>
          <p:nvPr/>
        </p:nvSpPr>
        <p:spPr bwMode="auto">
          <a:xfrm>
            <a:off x="1524000" y="0"/>
            <a:ext cx="9144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defRPr sz="3200">
                <a:solidFill>
                  <a:schemeClr val="bg1"/>
                </a:solidFill>
                <a:latin typeface="Arial Black" panose="020B0A04020102020204" pitchFamily="34" charset="0"/>
              </a:defRPr>
            </a:lvl1pPr>
            <a:lvl2pPr algn="l">
              <a:defRPr sz="3200">
                <a:solidFill>
                  <a:schemeClr val="bg1"/>
                </a:solidFill>
                <a:latin typeface="Arial Black" panose="020B0A04020102020204" pitchFamily="34" charset="0"/>
              </a:defRPr>
            </a:lvl2pPr>
            <a:lvl3pPr algn="l">
              <a:defRPr sz="3200">
                <a:solidFill>
                  <a:schemeClr val="bg1"/>
                </a:solidFill>
                <a:latin typeface="Arial Black" panose="020B0A04020102020204" pitchFamily="34" charset="0"/>
              </a:defRPr>
            </a:lvl3pPr>
            <a:lvl4pPr algn="l">
              <a:defRPr sz="3200">
                <a:solidFill>
                  <a:schemeClr val="bg1"/>
                </a:solidFill>
                <a:latin typeface="Arial Black" panose="020B0A04020102020204" pitchFamily="34" charset="0"/>
              </a:defRPr>
            </a:lvl4pPr>
            <a:lvl5pPr algn="l">
              <a:defRPr sz="3200">
                <a:solidFill>
                  <a:schemeClr val="bg1"/>
                </a:solidFill>
                <a:latin typeface="Arial Black" panose="020B0A04020102020204" pitchFamily="34" charset="0"/>
              </a:defRPr>
            </a:lvl5pPr>
            <a:lvl6pPr marL="457200" fontAlgn="base">
              <a:spcBef>
                <a:spcPct val="0"/>
              </a:spcBef>
              <a:spcAft>
                <a:spcPct val="0"/>
              </a:spcAft>
              <a:defRPr sz="3200">
                <a:solidFill>
                  <a:schemeClr val="bg1"/>
                </a:solidFill>
                <a:latin typeface="Arial Black" panose="020B0A04020102020204" pitchFamily="34" charset="0"/>
              </a:defRPr>
            </a:lvl6pPr>
            <a:lvl7pPr marL="914400" fontAlgn="base">
              <a:spcBef>
                <a:spcPct val="0"/>
              </a:spcBef>
              <a:spcAft>
                <a:spcPct val="0"/>
              </a:spcAft>
              <a:defRPr sz="3200">
                <a:solidFill>
                  <a:schemeClr val="bg1"/>
                </a:solidFill>
                <a:latin typeface="Arial Black" panose="020B0A04020102020204" pitchFamily="34" charset="0"/>
              </a:defRPr>
            </a:lvl7pPr>
            <a:lvl8pPr marL="1371600" fontAlgn="base">
              <a:spcBef>
                <a:spcPct val="0"/>
              </a:spcBef>
              <a:spcAft>
                <a:spcPct val="0"/>
              </a:spcAft>
              <a:defRPr sz="3200">
                <a:solidFill>
                  <a:schemeClr val="bg1"/>
                </a:solidFill>
                <a:latin typeface="Arial Black" panose="020B0A04020102020204" pitchFamily="34" charset="0"/>
              </a:defRPr>
            </a:lvl8pPr>
            <a:lvl9pPr marL="1828800" fontAlgn="base">
              <a:spcBef>
                <a:spcPct val="0"/>
              </a:spcBef>
              <a:spcAft>
                <a:spcPct val="0"/>
              </a:spcAft>
              <a:defRPr sz="3200">
                <a:solidFill>
                  <a:schemeClr val="bg1"/>
                </a:solidFill>
                <a:latin typeface="Arial Black" panose="020B0A04020102020204" pitchFamily="34" charset="0"/>
              </a:defRPr>
            </a:lvl9pPr>
          </a:lstStyle>
          <a:p>
            <a:r>
              <a:rPr lang="bg-BG" sz="2800" dirty="0">
                <a:solidFill>
                  <a:srgbClr val="FF0000"/>
                </a:solidFill>
              </a:rPr>
              <a:t>GROSS MORPHOLOGY</a:t>
            </a:r>
            <a:r>
              <a:rPr lang="en-US" sz="2800" dirty="0">
                <a:solidFill>
                  <a:srgbClr val="FF0000"/>
                </a:solidFill>
              </a:rPr>
              <a:t/>
            </a:r>
            <a:br>
              <a:rPr lang="en-US" sz="2800" dirty="0">
                <a:solidFill>
                  <a:srgbClr val="FF0000"/>
                </a:solidFill>
              </a:rPr>
            </a:br>
            <a:r>
              <a:rPr lang="en-US" sz="1200" b="1" i="1" dirty="0" err="1">
                <a:solidFill>
                  <a:srgbClr val="FF0000"/>
                </a:solidFill>
                <a:latin typeface="Arial Narrow" panose="020B0606020202030204" pitchFamily="34" charset="0"/>
              </a:rPr>
              <a:t>Rosai</a:t>
            </a:r>
            <a:r>
              <a:rPr lang="en-US" sz="1200" b="1" i="1" dirty="0">
                <a:solidFill>
                  <a:srgbClr val="FF0000"/>
                </a:solidFill>
                <a:latin typeface="Arial Narrow" panose="020B0606020202030204" pitchFamily="34" charset="0"/>
              </a:rPr>
              <a:t> and Ackerman’s </a:t>
            </a:r>
            <a:r>
              <a:rPr lang="en-US" sz="1200" b="1" i="1" dirty="0" err="1">
                <a:solidFill>
                  <a:srgbClr val="FF0000"/>
                </a:solidFill>
                <a:latin typeface="Arial Narrow" panose="020B0606020202030204" pitchFamily="34" charset="0"/>
              </a:rPr>
              <a:t>SurgicalPathology</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Juan </a:t>
            </a:r>
            <a:r>
              <a:rPr lang="en-US" sz="1200" b="1" i="1" dirty="0" err="1">
                <a:solidFill>
                  <a:srgbClr val="FF0000"/>
                </a:solidFill>
                <a:latin typeface="Arial Narrow" panose="020B0606020202030204" pitchFamily="34" charset="0"/>
              </a:rPr>
              <a:t>Rosaj</a:t>
            </a:r>
            <a:r>
              <a:rPr lang="en-US" sz="1200" b="1" i="1" dirty="0">
                <a:solidFill>
                  <a:srgbClr val="FF0000"/>
                </a:solidFill>
                <a:latin typeface="Arial Narrow" panose="020B0606020202030204" pitchFamily="34" charset="0"/>
              </a:rPr>
              <a:t> </a:t>
            </a:r>
            <a:r>
              <a:rPr lang="en-US" sz="1200" b="1" i="1" dirty="0" err="1">
                <a:solidFill>
                  <a:srgbClr val="FF0000"/>
                </a:solidFill>
                <a:latin typeface="Arial Narrow" panose="020B0606020202030204" pitchFamily="34" charset="0"/>
              </a:rPr>
              <a:t>Edt</a:t>
            </a:r>
            <a:r>
              <a:rPr lang="en-US" sz="1200" b="1" i="1" dirty="0">
                <a:solidFill>
                  <a:srgbClr val="FF0000"/>
                </a:solidFill>
                <a:latin typeface="Arial Narrow" panose="020B0606020202030204" pitchFamily="34" charset="0"/>
              </a:rPr>
              <a:t>.</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Vol. I, Mosby</a:t>
            </a:r>
            <a:r>
              <a:rPr lang="bg-BG" sz="1200" b="1" i="1" dirty="0">
                <a:solidFill>
                  <a:srgbClr val="FF0000"/>
                </a:solidFill>
                <a:latin typeface="Arial Narrow" panose="020B0606020202030204" pitchFamily="34" charset="0"/>
              </a:rPr>
              <a:t>.</a:t>
            </a:r>
            <a:r>
              <a:rPr lang="en-US" sz="1200" b="1" i="1" dirty="0">
                <a:solidFill>
                  <a:srgbClr val="FF0000"/>
                </a:solidFill>
                <a:latin typeface="Arial Narrow" panose="020B0606020202030204" pitchFamily="34" charset="0"/>
              </a:rPr>
              <a:t> (2004)</a:t>
            </a:r>
            <a:endParaRPr lang="bg-BG" sz="1200" b="1" i="1" dirty="0">
              <a:solidFill>
                <a:srgbClr val="FF0000"/>
              </a:solidFill>
              <a:latin typeface="Arial Narrow" panose="020B0606020202030204" pitchFamily="34" charset="0"/>
            </a:endParaRPr>
          </a:p>
        </p:txBody>
      </p:sp>
      <p:sp>
        <p:nvSpPr>
          <p:cNvPr id="8196" name="Rectangle 4"/>
          <p:cNvSpPr>
            <a:spLocks noChangeArrowheads="1"/>
          </p:cNvSpPr>
          <p:nvPr/>
        </p:nvSpPr>
        <p:spPr bwMode="auto">
          <a:xfrm>
            <a:off x="362607" y="1166647"/>
            <a:ext cx="6596993" cy="54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pPr>
              <a:lnSpc>
                <a:spcPct val="90000"/>
              </a:lnSpc>
            </a:pPr>
            <a:r>
              <a:rPr lang="en-US" sz="2000" b="0" dirty="0"/>
              <a:t>	</a:t>
            </a:r>
            <a:r>
              <a:rPr lang="bg-BG" sz="2000" b="0" dirty="0">
                <a:solidFill>
                  <a:srgbClr val="800000"/>
                </a:solidFill>
              </a:rPr>
              <a:t>Advanced carcinomas</a:t>
            </a:r>
            <a:r>
              <a:rPr lang="bg-BG" sz="2000" b="0" dirty="0"/>
              <a:t> (invading</a:t>
            </a:r>
            <a:r>
              <a:rPr lang="en-US" sz="2000" b="0" dirty="0"/>
              <a:t> </a:t>
            </a:r>
            <a:r>
              <a:rPr lang="bg-BG" sz="2000" b="0" dirty="0"/>
              <a:t>beyond </a:t>
            </a:r>
            <a:endParaRPr lang="en-US" sz="2000" b="0" dirty="0"/>
          </a:p>
          <a:p>
            <a:pPr>
              <a:lnSpc>
                <a:spcPct val="90000"/>
              </a:lnSpc>
            </a:pPr>
            <a:r>
              <a:rPr lang="bg-BG" sz="2000" b="0" dirty="0"/>
              <a:t>the </a:t>
            </a:r>
            <a:r>
              <a:rPr lang="bg-BG" sz="2000" b="0" dirty="0">
                <a:solidFill>
                  <a:srgbClr val="A50021"/>
                </a:solidFill>
              </a:rPr>
              <a:t>submucosa) are four types,</a:t>
            </a:r>
            <a:r>
              <a:rPr lang="bg-BG" sz="2000" b="0" dirty="0"/>
              <a:t> similar to the </a:t>
            </a:r>
            <a:endParaRPr lang="en-US" sz="2000" b="0" dirty="0"/>
          </a:p>
          <a:p>
            <a:pPr>
              <a:lnSpc>
                <a:spcPct val="90000"/>
              </a:lnSpc>
            </a:pPr>
            <a:r>
              <a:rPr lang="bg-BG" sz="2000" b="0" dirty="0"/>
              <a:t>Borrmann categories of</a:t>
            </a:r>
            <a:r>
              <a:rPr lang="en-US" sz="2000" b="0" dirty="0"/>
              <a:t> </a:t>
            </a:r>
            <a:r>
              <a:rPr lang="bg-BG" sz="2000" b="0" dirty="0"/>
              <a:t>gastric </a:t>
            </a:r>
            <a:r>
              <a:rPr lang="bg-BG" sz="2000" b="0" dirty="0">
                <a:solidFill>
                  <a:srgbClr val="A50021"/>
                </a:solidFill>
              </a:rPr>
              <a:t>carcinoma:</a:t>
            </a:r>
          </a:p>
          <a:p>
            <a:pPr>
              <a:lnSpc>
                <a:spcPct val="90000"/>
              </a:lnSpc>
            </a:pPr>
            <a:r>
              <a:rPr lang="bg-BG" sz="2000" b="0" dirty="0"/>
              <a:t> </a:t>
            </a:r>
            <a:r>
              <a:rPr lang="en-US" dirty="0"/>
              <a:t>* </a:t>
            </a:r>
            <a:r>
              <a:rPr lang="bg-BG" dirty="0"/>
              <a:t>Ulcerated without definite borders</a:t>
            </a:r>
            <a:endParaRPr lang="en-US" dirty="0"/>
          </a:p>
          <a:p>
            <a:pPr>
              <a:lnSpc>
                <a:spcPct val="90000"/>
              </a:lnSpc>
            </a:pPr>
            <a:endParaRPr lang="en-US" dirty="0"/>
          </a:p>
          <a:p>
            <a:pPr>
              <a:lnSpc>
                <a:spcPct val="90000"/>
              </a:lnSpc>
            </a:pPr>
            <a:endParaRPr lang="bg-BG" dirty="0"/>
          </a:p>
          <a:p>
            <a:pPr>
              <a:lnSpc>
                <a:spcPct val="90000"/>
              </a:lnSpc>
            </a:pPr>
            <a:r>
              <a:rPr lang="en-US" sz="2000" b="0" dirty="0"/>
              <a:t> </a:t>
            </a:r>
            <a:endParaRPr lang="bg-BG" sz="2000" b="0" dirty="0"/>
          </a:p>
        </p:txBody>
      </p:sp>
      <p:pic>
        <p:nvPicPr>
          <p:cNvPr id="8197" name="Picture 5"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1-Left"/>
          <p:cNvPicPr>
            <a:picLocks noGrp="1" noChangeAspect="1" noChangeArrowheads="1"/>
          </p:cNvPicPr>
          <p:nvPr>
            <p:ph type="body" idx="1"/>
          </p:nvPr>
        </p:nvPicPr>
        <p:blipFill>
          <a:blip r:embed="rId4">
            <a:extLst>
              <a:ext uri="{28A0092B-C50C-407E-A947-70E740481C1C}">
                <a14:useLocalDpi xmlns:a14="http://schemas.microsoft.com/office/drawing/2010/main" val="0"/>
              </a:ext>
            </a:extLst>
          </a:blip>
          <a:srcRect/>
          <a:stretch>
            <a:fillRect/>
          </a:stretch>
        </p:blipFill>
        <p:spPr>
          <a:xfrm>
            <a:off x="1703389" y="2679700"/>
            <a:ext cx="4968875" cy="3492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810000" y="2009776"/>
            <a:ext cx="4572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solidFill>
                <a:srgbClr val="800000"/>
              </a:solidFill>
            </a:endParaRPr>
          </a:p>
        </p:txBody>
      </p:sp>
      <p:pic>
        <p:nvPicPr>
          <p:cNvPr id="9219" name="Picture 3" descr="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1982" y="765175"/>
            <a:ext cx="3527425" cy="5614988"/>
          </a:xfrm>
          <a:prstGeom prst="rect">
            <a:avLst/>
          </a:prstGeom>
          <a:noFill/>
          <a:extLst>
            <a:ext uri="{909E8E84-426E-40DD-AFC4-6F175D3DCCD1}">
              <a14:hiddenFill xmlns:a14="http://schemas.microsoft.com/office/drawing/2010/main">
                <a:solidFill>
                  <a:srgbClr val="FFFFFF"/>
                </a:solidFill>
              </a14:hiddenFill>
            </a:ext>
          </a:extLst>
        </p:spPr>
      </p:pic>
      <p:sp>
        <p:nvSpPr>
          <p:cNvPr id="9220" name="Rectangle 4"/>
          <p:cNvSpPr>
            <a:spLocks noChangeArrowheads="1"/>
          </p:cNvSpPr>
          <p:nvPr/>
        </p:nvSpPr>
        <p:spPr bwMode="auto">
          <a:xfrm>
            <a:off x="1524000" y="0"/>
            <a:ext cx="91440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defRPr sz="3200">
                <a:solidFill>
                  <a:schemeClr val="bg1"/>
                </a:solidFill>
                <a:latin typeface="Arial Black" panose="020B0A04020102020204" pitchFamily="34" charset="0"/>
              </a:defRPr>
            </a:lvl1pPr>
            <a:lvl2pPr algn="l">
              <a:defRPr sz="3200">
                <a:solidFill>
                  <a:schemeClr val="bg1"/>
                </a:solidFill>
                <a:latin typeface="Arial Black" panose="020B0A04020102020204" pitchFamily="34" charset="0"/>
              </a:defRPr>
            </a:lvl2pPr>
            <a:lvl3pPr algn="l">
              <a:defRPr sz="3200">
                <a:solidFill>
                  <a:schemeClr val="bg1"/>
                </a:solidFill>
                <a:latin typeface="Arial Black" panose="020B0A04020102020204" pitchFamily="34" charset="0"/>
              </a:defRPr>
            </a:lvl3pPr>
            <a:lvl4pPr algn="l">
              <a:defRPr sz="3200">
                <a:solidFill>
                  <a:schemeClr val="bg1"/>
                </a:solidFill>
                <a:latin typeface="Arial Black" panose="020B0A04020102020204" pitchFamily="34" charset="0"/>
              </a:defRPr>
            </a:lvl4pPr>
            <a:lvl5pPr algn="l">
              <a:defRPr sz="3200">
                <a:solidFill>
                  <a:schemeClr val="bg1"/>
                </a:solidFill>
                <a:latin typeface="Arial Black" panose="020B0A04020102020204" pitchFamily="34" charset="0"/>
              </a:defRPr>
            </a:lvl5pPr>
            <a:lvl6pPr marL="457200" fontAlgn="base">
              <a:spcBef>
                <a:spcPct val="0"/>
              </a:spcBef>
              <a:spcAft>
                <a:spcPct val="0"/>
              </a:spcAft>
              <a:defRPr sz="3200">
                <a:solidFill>
                  <a:schemeClr val="bg1"/>
                </a:solidFill>
                <a:latin typeface="Arial Black" panose="020B0A04020102020204" pitchFamily="34" charset="0"/>
              </a:defRPr>
            </a:lvl6pPr>
            <a:lvl7pPr marL="914400" fontAlgn="base">
              <a:spcBef>
                <a:spcPct val="0"/>
              </a:spcBef>
              <a:spcAft>
                <a:spcPct val="0"/>
              </a:spcAft>
              <a:defRPr sz="3200">
                <a:solidFill>
                  <a:schemeClr val="bg1"/>
                </a:solidFill>
                <a:latin typeface="Arial Black" panose="020B0A04020102020204" pitchFamily="34" charset="0"/>
              </a:defRPr>
            </a:lvl7pPr>
            <a:lvl8pPr marL="1371600" fontAlgn="base">
              <a:spcBef>
                <a:spcPct val="0"/>
              </a:spcBef>
              <a:spcAft>
                <a:spcPct val="0"/>
              </a:spcAft>
              <a:defRPr sz="3200">
                <a:solidFill>
                  <a:schemeClr val="bg1"/>
                </a:solidFill>
                <a:latin typeface="Arial Black" panose="020B0A04020102020204" pitchFamily="34" charset="0"/>
              </a:defRPr>
            </a:lvl8pPr>
            <a:lvl9pPr marL="1828800" fontAlgn="base">
              <a:spcBef>
                <a:spcPct val="0"/>
              </a:spcBef>
              <a:spcAft>
                <a:spcPct val="0"/>
              </a:spcAft>
              <a:defRPr sz="3200">
                <a:solidFill>
                  <a:schemeClr val="bg1"/>
                </a:solidFill>
                <a:latin typeface="Arial Black" panose="020B0A04020102020204" pitchFamily="34" charset="0"/>
              </a:defRPr>
            </a:lvl9pPr>
          </a:lstStyle>
          <a:p>
            <a:r>
              <a:rPr lang="bg-BG" sz="2800" dirty="0">
                <a:solidFill>
                  <a:srgbClr val="FF0000"/>
                </a:solidFill>
              </a:rPr>
              <a:t>GROSS MORPHOLOGY</a:t>
            </a:r>
            <a:r>
              <a:rPr lang="en-US" sz="2800" dirty="0">
                <a:solidFill>
                  <a:srgbClr val="FF0000"/>
                </a:solidFill>
              </a:rPr>
              <a:t/>
            </a:r>
            <a:br>
              <a:rPr lang="en-US" sz="2800" dirty="0">
                <a:solidFill>
                  <a:srgbClr val="FF0000"/>
                </a:solidFill>
              </a:rPr>
            </a:br>
            <a:r>
              <a:rPr lang="en-US" sz="1200" b="1" i="1" dirty="0" err="1">
                <a:solidFill>
                  <a:srgbClr val="FF0000"/>
                </a:solidFill>
                <a:latin typeface="Arial Narrow" panose="020B0606020202030204" pitchFamily="34" charset="0"/>
              </a:rPr>
              <a:t>Rosai</a:t>
            </a:r>
            <a:r>
              <a:rPr lang="en-US" sz="1200" b="1" i="1" dirty="0">
                <a:solidFill>
                  <a:srgbClr val="FF0000"/>
                </a:solidFill>
                <a:latin typeface="Arial Narrow" panose="020B0606020202030204" pitchFamily="34" charset="0"/>
              </a:rPr>
              <a:t> and Ackerman’s </a:t>
            </a:r>
            <a:r>
              <a:rPr lang="en-US" sz="1200" b="1" i="1" dirty="0" err="1">
                <a:solidFill>
                  <a:srgbClr val="FF0000"/>
                </a:solidFill>
                <a:latin typeface="Arial Narrow" panose="020B0606020202030204" pitchFamily="34" charset="0"/>
              </a:rPr>
              <a:t>SurgicalPathology</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Juan </a:t>
            </a:r>
            <a:r>
              <a:rPr lang="en-US" sz="1200" b="1" i="1" dirty="0" err="1">
                <a:solidFill>
                  <a:srgbClr val="FF0000"/>
                </a:solidFill>
                <a:latin typeface="Arial Narrow" panose="020B0606020202030204" pitchFamily="34" charset="0"/>
              </a:rPr>
              <a:t>Rosaj</a:t>
            </a:r>
            <a:r>
              <a:rPr lang="en-US" sz="1200" b="1" i="1" dirty="0">
                <a:solidFill>
                  <a:srgbClr val="FF0000"/>
                </a:solidFill>
                <a:latin typeface="Arial Narrow" panose="020B0606020202030204" pitchFamily="34" charset="0"/>
              </a:rPr>
              <a:t> </a:t>
            </a:r>
            <a:r>
              <a:rPr lang="en-US" sz="1200" b="1" i="1" dirty="0" err="1">
                <a:solidFill>
                  <a:srgbClr val="FF0000"/>
                </a:solidFill>
                <a:latin typeface="Arial Narrow" panose="020B0606020202030204" pitchFamily="34" charset="0"/>
              </a:rPr>
              <a:t>Edt</a:t>
            </a:r>
            <a:r>
              <a:rPr lang="en-US" sz="1200" b="1" i="1" dirty="0">
                <a:solidFill>
                  <a:srgbClr val="FF0000"/>
                </a:solidFill>
                <a:latin typeface="Arial Narrow" panose="020B0606020202030204" pitchFamily="34" charset="0"/>
              </a:rPr>
              <a:t>.</a:t>
            </a:r>
            <a:r>
              <a:rPr lang="bg-BG" sz="1200" b="1" i="1" dirty="0">
                <a:solidFill>
                  <a:srgbClr val="FF0000"/>
                </a:solidFill>
                <a:latin typeface="Arial Narrow" panose="020B0606020202030204" pitchFamily="34" charset="0"/>
              </a:rPr>
              <a:t>, </a:t>
            </a:r>
            <a:r>
              <a:rPr lang="en-US" sz="1200" b="1" i="1" dirty="0">
                <a:solidFill>
                  <a:srgbClr val="FF0000"/>
                </a:solidFill>
                <a:latin typeface="Arial Narrow" panose="020B0606020202030204" pitchFamily="34" charset="0"/>
              </a:rPr>
              <a:t>Vol. I, Mosby</a:t>
            </a:r>
            <a:r>
              <a:rPr lang="bg-BG" sz="1200" b="1" i="1" dirty="0">
                <a:solidFill>
                  <a:srgbClr val="FF0000"/>
                </a:solidFill>
                <a:latin typeface="Arial Narrow" panose="020B0606020202030204" pitchFamily="34" charset="0"/>
              </a:rPr>
              <a:t>.</a:t>
            </a:r>
            <a:r>
              <a:rPr lang="en-US" sz="1200" b="1" i="1" dirty="0">
                <a:solidFill>
                  <a:srgbClr val="FF0000"/>
                </a:solidFill>
                <a:latin typeface="Arial Narrow" panose="020B0606020202030204" pitchFamily="34" charset="0"/>
              </a:rPr>
              <a:t> (2004)</a:t>
            </a:r>
            <a:endParaRPr lang="bg-BG" sz="1200" b="1" i="1" dirty="0">
              <a:solidFill>
                <a:srgbClr val="FF0000"/>
              </a:solidFill>
              <a:latin typeface="Arial Narrow" panose="020B0606020202030204" pitchFamily="34" charset="0"/>
            </a:endParaRPr>
          </a:p>
        </p:txBody>
      </p:sp>
      <p:sp>
        <p:nvSpPr>
          <p:cNvPr id="9221" name="Rectangle 5"/>
          <p:cNvSpPr>
            <a:spLocks noChangeArrowheads="1"/>
          </p:cNvSpPr>
          <p:nvPr/>
        </p:nvSpPr>
        <p:spPr bwMode="auto">
          <a:xfrm>
            <a:off x="331076" y="1324303"/>
            <a:ext cx="6628524" cy="530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pPr>
              <a:lnSpc>
                <a:spcPct val="90000"/>
              </a:lnSpc>
            </a:pPr>
            <a:r>
              <a:rPr lang="en-US" sz="2000" b="0" dirty="0"/>
              <a:t>	</a:t>
            </a:r>
            <a:r>
              <a:rPr lang="bg-BG" sz="2000" b="0" dirty="0">
                <a:solidFill>
                  <a:srgbClr val="800000"/>
                </a:solidFill>
              </a:rPr>
              <a:t>Advanced carcinomas</a:t>
            </a:r>
            <a:r>
              <a:rPr lang="bg-BG" sz="2000" b="0" dirty="0"/>
              <a:t> (invading</a:t>
            </a:r>
            <a:r>
              <a:rPr lang="en-US" sz="2000" b="0" dirty="0"/>
              <a:t> </a:t>
            </a:r>
            <a:r>
              <a:rPr lang="bg-BG" sz="2000" b="0" dirty="0"/>
              <a:t>beyond </a:t>
            </a:r>
            <a:endParaRPr lang="en-US" sz="2000" b="0" dirty="0"/>
          </a:p>
          <a:p>
            <a:pPr>
              <a:lnSpc>
                <a:spcPct val="90000"/>
              </a:lnSpc>
            </a:pPr>
            <a:r>
              <a:rPr lang="bg-BG" sz="2000" b="0" dirty="0"/>
              <a:t>the </a:t>
            </a:r>
            <a:r>
              <a:rPr lang="bg-BG" sz="2000" b="0" dirty="0">
                <a:solidFill>
                  <a:srgbClr val="A50021"/>
                </a:solidFill>
              </a:rPr>
              <a:t>submucosa) are four types,</a:t>
            </a:r>
            <a:r>
              <a:rPr lang="bg-BG" sz="2000" b="0" dirty="0"/>
              <a:t> similar to the </a:t>
            </a:r>
            <a:endParaRPr lang="en-US" sz="2000" b="0" dirty="0"/>
          </a:p>
          <a:p>
            <a:pPr>
              <a:lnSpc>
                <a:spcPct val="90000"/>
              </a:lnSpc>
            </a:pPr>
            <a:r>
              <a:rPr lang="bg-BG" sz="2000" b="0" dirty="0"/>
              <a:t>Borrmann categories of</a:t>
            </a:r>
            <a:r>
              <a:rPr lang="en-US" sz="2000" b="0" dirty="0"/>
              <a:t> </a:t>
            </a:r>
            <a:r>
              <a:rPr lang="bg-BG" sz="2000" b="0" dirty="0"/>
              <a:t>gastric </a:t>
            </a:r>
            <a:r>
              <a:rPr lang="bg-BG" sz="2000" b="0" dirty="0">
                <a:solidFill>
                  <a:srgbClr val="A50021"/>
                </a:solidFill>
              </a:rPr>
              <a:t>carcinoma:</a:t>
            </a:r>
          </a:p>
          <a:p>
            <a:pPr>
              <a:lnSpc>
                <a:spcPct val="90000"/>
              </a:lnSpc>
            </a:pPr>
            <a:r>
              <a:rPr lang="bg-BG" dirty="0"/>
              <a:t> </a:t>
            </a:r>
            <a:r>
              <a:rPr lang="en-US" dirty="0"/>
              <a:t>* </a:t>
            </a:r>
            <a:r>
              <a:rPr lang="bg-BG" dirty="0"/>
              <a:t>Diffusely infiltrating</a:t>
            </a:r>
          </a:p>
          <a:p>
            <a:pPr>
              <a:lnSpc>
                <a:spcPct val="90000"/>
              </a:lnSpc>
            </a:pPr>
            <a:endParaRPr lang="en-US" sz="2000" b="0" dirty="0"/>
          </a:p>
          <a:p>
            <a:pPr>
              <a:lnSpc>
                <a:spcPct val="90000"/>
              </a:lnSpc>
            </a:pPr>
            <a:r>
              <a:rPr lang="en-US" sz="2000" b="0" dirty="0"/>
              <a:t> </a:t>
            </a:r>
            <a:endParaRPr lang="bg-BG" sz="2000" b="0" dirty="0"/>
          </a:p>
        </p:txBody>
      </p:sp>
      <p:pic>
        <p:nvPicPr>
          <p:cNvPr id="9222" name="Picture 6"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pic>
        <p:nvPicPr>
          <p:cNvPr id="9223" name="Picture 7" descr="5-Col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4825" y="3141663"/>
            <a:ext cx="4897438" cy="22034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Benign tumors</a:t>
            </a:r>
            <a:endParaRPr lang="en-US" dirty="0"/>
          </a:p>
        </p:txBody>
      </p:sp>
      <p:sp>
        <p:nvSpPr>
          <p:cNvPr id="3" name="Content Placeholder 2"/>
          <p:cNvSpPr>
            <a:spLocks noGrp="1"/>
          </p:cNvSpPr>
          <p:nvPr>
            <p:ph idx="1"/>
          </p:nvPr>
        </p:nvSpPr>
        <p:spPr/>
        <p:txBody>
          <a:bodyPr>
            <a:normAutofit/>
          </a:bodyPr>
          <a:lstStyle/>
          <a:p>
            <a:r>
              <a:rPr lang="en-US" b="1" dirty="0"/>
              <a:t>Benign tumors</a:t>
            </a:r>
            <a:r>
              <a:rPr lang="en-US" dirty="0"/>
              <a:t> </a:t>
            </a:r>
            <a:r>
              <a:rPr lang="en-US" dirty="0" smtClean="0"/>
              <a:t>include: </a:t>
            </a:r>
          </a:p>
          <a:p>
            <a:pPr lvl="1"/>
            <a:r>
              <a:rPr lang="en-US" dirty="0" err="1" smtClean="0"/>
              <a:t>leiomyomas</a:t>
            </a:r>
            <a:r>
              <a:rPr lang="en-US" dirty="0"/>
              <a:t>, </a:t>
            </a:r>
            <a:endParaRPr lang="en-US" dirty="0" smtClean="0"/>
          </a:p>
          <a:p>
            <a:pPr lvl="1"/>
            <a:r>
              <a:rPr lang="en-US" dirty="0"/>
              <a:t>a</a:t>
            </a:r>
            <a:r>
              <a:rPr lang="en-US" dirty="0" smtClean="0"/>
              <a:t>denomas,</a:t>
            </a:r>
          </a:p>
          <a:p>
            <a:pPr lvl="1"/>
            <a:r>
              <a:rPr lang="en-US" dirty="0" err="1" smtClean="0"/>
              <a:t>lipomas</a:t>
            </a:r>
            <a:r>
              <a:rPr lang="en-US" dirty="0"/>
              <a:t>, </a:t>
            </a:r>
            <a:endParaRPr lang="en-US" dirty="0" smtClean="0"/>
          </a:p>
          <a:p>
            <a:pPr lvl="1"/>
            <a:r>
              <a:rPr lang="en-US" dirty="0" err="1" smtClean="0"/>
              <a:t>neurofibromas</a:t>
            </a:r>
            <a:r>
              <a:rPr lang="en-US" dirty="0"/>
              <a:t>, and </a:t>
            </a:r>
            <a:endParaRPr lang="en-US" dirty="0" smtClean="0"/>
          </a:p>
          <a:p>
            <a:pPr lvl="1"/>
            <a:r>
              <a:rPr lang="en-US" dirty="0" smtClean="0"/>
              <a:t>fibromas</a:t>
            </a:r>
            <a:r>
              <a:rPr lang="en-US" dirty="0"/>
              <a:t>. </a:t>
            </a:r>
            <a:endParaRPr lang="en-US" dirty="0" smtClean="0"/>
          </a:p>
          <a:p>
            <a:r>
              <a:rPr lang="en-US" dirty="0" smtClean="0"/>
              <a:t>All </a:t>
            </a:r>
            <a:r>
              <a:rPr lang="en-US" dirty="0"/>
              <a:t>may cause abdominal distention, pain, bleeding, diarrhea, and, if obstruction develops, vomiting. </a:t>
            </a:r>
            <a:endParaRPr lang="en-US" dirty="0" smtClean="0"/>
          </a:p>
          <a:p>
            <a:r>
              <a:rPr lang="en-US" dirty="0" smtClean="0"/>
              <a:t>Polyps </a:t>
            </a:r>
            <a:r>
              <a:rPr lang="en-US" dirty="0"/>
              <a:t>are not as common as in the colon</a:t>
            </a:r>
            <a:r>
              <a:rPr lang="en-US" dirty="0" smtClean="0"/>
              <a:t>.</a:t>
            </a: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838200" y="126120"/>
            <a:ext cx="10515600" cy="693684"/>
          </a:xfrm>
        </p:spPr>
        <p:txBody>
          <a:bodyPr/>
          <a:lstStyle/>
          <a:p>
            <a:r>
              <a:rPr lang="bg-BG" sz="2800" dirty="0">
                <a:solidFill>
                  <a:srgbClr val="FF0000"/>
                </a:solidFill>
              </a:rPr>
              <a:t>HISTOMORPHOLOGY</a:t>
            </a:r>
            <a:r>
              <a:rPr lang="en-US" sz="2800" dirty="0">
                <a:solidFill>
                  <a:srgbClr val="FF0000"/>
                </a:solidFill>
              </a:rPr>
              <a:t> - </a:t>
            </a:r>
            <a:r>
              <a:rPr lang="bg-BG" sz="2800" dirty="0">
                <a:solidFill>
                  <a:srgbClr val="FF0000"/>
                </a:solidFill>
              </a:rPr>
              <a:t>Histological Typing</a:t>
            </a:r>
            <a:r>
              <a:rPr lang="en-US" sz="2800" dirty="0">
                <a:solidFill>
                  <a:srgbClr val="FF0000"/>
                </a:solidFill>
              </a:rPr>
              <a:t/>
            </a:r>
            <a:br>
              <a:rPr lang="en-US" sz="2800" dirty="0">
                <a:solidFill>
                  <a:srgbClr val="FF0000"/>
                </a:solidFill>
              </a:rPr>
            </a:br>
            <a:r>
              <a:rPr lang="bg-BG" sz="1200" b="1" i="1" dirty="0">
                <a:solidFill>
                  <a:srgbClr val="FF0000"/>
                </a:solidFill>
                <a:latin typeface="Arial Narrow" panose="020B0606020202030204" pitchFamily="34" charset="0"/>
              </a:rPr>
              <a:t>Colorecal cancer / edited by Jim Cassidy, Patrick Johnston, Eric Van Cutsem.</a:t>
            </a:r>
            <a:r>
              <a:rPr lang="en-US" sz="1200" b="1" i="1" dirty="0">
                <a:solidFill>
                  <a:srgbClr val="FF0000"/>
                </a:solidFill>
                <a:latin typeface="Arial Narrow" panose="020B0606020202030204" pitchFamily="34" charset="0"/>
              </a:rPr>
              <a:t> (2007)</a:t>
            </a:r>
            <a:endParaRPr lang="bg-BG" sz="1200" b="1" i="1" dirty="0">
              <a:solidFill>
                <a:srgbClr val="FF0000"/>
              </a:solidFill>
              <a:latin typeface="Arial Narrow" panose="020B0606020202030204" pitchFamily="34" charset="0"/>
            </a:endParaRPr>
          </a:p>
        </p:txBody>
      </p:sp>
      <p:sp>
        <p:nvSpPr>
          <p:cNvPr id="10243" name="Rectangle 3"/>
          <p:cNvSpPr>
            <a:spLocks noGrp="1" noChangeArrowheads="1"/>
          </p:cNvSpPr>
          <p:nvPr>
            <p:ph type="body" idx="1"/>
          </p:nvPr>
        </p:nvSpPr>
        <p:spPr>
          <a:xfrm>
            <a:off x="6959600" y="765176"/>
            <a:ext cx="3708400" cy="5903913"/>
          </a:xfrm>
        </p:spPr>
        <p:txBody>
          <a:bodyPr/>
          <a:lstStyle/>
          <a:p>
            <a:pPr algn="r">
              <a:lnSpc>
                <a:spcPct val="80000"/>
              </a:lnSpc>
            </a:pPr>
            <a:endParaRPr lang="en-US" sz="2000">
              <a:solidFill>
                <a:srgbClr val="006600"/>
              </a:solidFill>
            </a:endParaRPr>
          </a:p>
          <a:p>
            <a:pPr algn="r">
              <a:lnSpc>
                <a:spcPct val="80000"/>
              </a:lnSpc>
            </a:pPr>
            <a:r>
              <a:rPr lang="bg-BG" sz="2000">
                <a:solidFill>
                  <a:srgbClr val="006600"/>
                </a:solidFill>
              </a:rPr>
              <a:t>Extremely uncommon carcinomas not listed in theWHO classification,</a:t>
            </a:r>
          </a:p>
          <a:p>
            <a:pPr algn="r">
              <a:lnSpc>
                <a:spcPct val="80000"/>
              </a:lnSpc>
            </a:pPr>
            <a:r>
              <a:rPr lang="bg-BG" sz="2000">
                <a:solidFill>
                  <a:srgbClr val="006600"/>
                </a:solidFill>
              </a:rPr>
              <a:t>and reported in only a few cases, include microglandular goblet cell carcinoma,</a:t>
            </a:r>
          </a:p>
          <a:p>
            <a:pPr algn="r">
              <a:lnSpc>
                <a:spcPct val="80000"/>
              </a:lnSpc>
            </a:pPr>
            <a:r>
              <a:rPr lang="bg-BG" sz="2000">
                <a:solidFill>
                  <a:srgbClr val="006600"/>
                </a:solidFill>
              </a:rPr>
              <a:t>clear cell carcinoma, adenosquamous carcinoma, spindle cell and</a:t>
            </a:r>
          </a:p>
          <a:p>
            <a:pPr algn="r">
              <a:lnSpc>
                <a:spcPct val="80000"/>
              </a:lnSpc>
            </a:pPr>
            <a:r>
              <a:rPr lang="bg-BG" sz="2000">
                <a:solidFill>
                  <a:srgbClr val="006600"/>
                </a:solidFill>
              </a:rPr>
              <a:t>metaplastic carcinoma (carcinosarcoma), giant cell carcinoma, choriocarcinoma,</a:t>
            </a:r>
          </a:p>
          <a:p>
            <a:pPr algn="r">
              <a:lnSpc>
                <a:spcPct val="80000"/>
              </a:lnSpc>
            </a:pPr>
            <a:r>
              <a:rPr lang="bg-BG" sz="2000">
                <a:solidFill>
                  <a:srgbClr val="006600"/>
                </a:solidFill>
              </a:rPr>
              <a:t>carcinomas arising in endometriosis, melanotic adenocarcinoma, and</a:t>
            </a:r>
          </a:p>
          <a:p>
            <a:pPr algn="r">
              <a:lnSpc>
                <a:spcPct val="80000"/>
              </a:lnSpc>
            </a:pPr>
            <a:r>
              <a:rPr lang="bg-BG" sz="2000">
                <a:solidFill>
                  <a:srgbClr val="006600"/>
                </a:solidFill>
              </a:rPr>
              <a:t>Paneth cell rich papillary adenocarcinoma</a:t>
            </a:r>
            <a:r>
              <a:rPr lang="en-US" sz="2000">
                <a:solidFill>
                  <a:srgbClr val="006600"/>
                </a:solidFill>
              </a:rPr>
              <a:t>.</a:t>
            </a:r>
            <a:endParaRPr lang="bg-BG" sz="2000">
              <a:solidFill>
                <a:srgbClr val="006600"/>
              </a:solidFill>
            </a:endParaRPr>
          </a:p>
        </p:txBody>
      </p:sp>
      <p:pic>
        <p:nvPicPr>
          <p:cNvPr id="10244" name="Picture 4" descr="F4-Hitolog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793" y="830036"/>
            <a:ext cx="6164317" cy="5839053"/>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GLOBUS"/>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1267" name="Rectangle 3"/>
          <p:cNvSpPr>
            <a:spLocks noGrp="1" noChangeArrowheads="1"/>
          </p:cNvSpPr>
          <p:nvPr>
            <p:ph type="title"/>
          </p:nvPr>
        </p:nvSpPr>
        <p:spPr>
          <a:xfrm>
            <a:off x="1137745" y="16806"/>
            <a:ext cx="10515600" cy="1325563"/>
          </a:xfrm>
        </p:spPr>
        <p:txBody>
          <a:bodyPr/>
          <a:lstStyle/>
          <a:p>
            <a:r>
              <a:rPr lang="bg-BG" sz="2100" b="1" dirty="0">
                <a:solidFill>
                  <a:srgbClr val="FF0000"/>
                </a:solidFill>
              </a:rPr>
              <a:t>Pathology and Genetics of Tumours of the Digestive System</a:t>
            </a:r>
            <a:r>
              <a:rPr lang="bg-BG" sz="2800" b="1" dirty="0">
                <a:solidFill>
                  <a:srgbClr val="FF0000"/>
                </a:solidFill>
              </a:rPr>
              <a:t> </a:t>
            </a:r>
            <a:r>
              <a:rPr lang="bg-BG" sz="1200" b="1" i="1" dirty="0">
                <a:solidFill>
                  <a:srgbClr val="FF0000"/>
                </a:solidFill>
                <a:latin typeface="Arial Narrow" panose="020B0606020202030204" pitchFamily="34" charset="0"/>
              </a:rPr>
              <a:t>World Health Organization Classification of Tumours</a:t>
            </a:r>
            <a:r>
              <a:rPr lang="bg-BG" sz="2800" dirty="0">
                <a:solidFill>
                  <a:srgbClr val="FF0000"/>
                </a:solidFill>
              </a:rPr>
              <a:t> </a:t>
            </a:r>
            <a:r>
              <a:rPr lang="bg-BG" sz="1200" b="1" i="1" dirty="0" smtClean="0">
                <a:solidFill>
                  <a:srgbClr val="FF0000"/>
                </a:solidFill>
                <a:latin typeface="Arial Narrow" panose="020B0606020202030204" pitchFamily="34" charset="0"/>
              </a:rPr>
              <a:t>200</a:t>
            </a:r>
            <a:r>
              <a:rPr lang="en-US" sz="1200" b="1" i="1" dirty="0" smtClean="0">
                <a:solidFill>
                  <a:srgbClr val="FF0000"/>
                </a:solidFill>
                <a:latin typeface="Arial Narrow" panose="020B0606020202030204" pitchFamily="34" charset="0"/>
              </a:rPr>
              <a:t/>
            </a:r>
            <a:br>
              <a:rPr lang="en-US" sz="1200" b="1" i="1" dirty="0" smtClean="0">
                <a:solidFill>
                  <a:srgbClr val="FF0000"/>
                </a:solidFill>
                <a:latin typeface="Arial Narrow" panose="020B0606020202030204" pitchFamily="34" charset="0"/>
              </a:rPr>
            </a:br>
            <a:endParaRPr lang="bg-BG" sz="2800" dirty="0">
              <a:solidFill>
                <a:srgbClr val="FF0000"/>
              </a:solidFill>
            </a:endParaRPr>
          </a:p>
        </p:txBody>
      </p:sp>
      <p:sp>
        <p:nvSpPr>
          <p:cNvPr id="11268" name="Rectangle 4"/>
          <p:cNvSpPr>
            <a:spLocks noGrp="1" noChangeArrowheads="1"/>
          </p:cNvSpPr>
          <p:nvPr>
            <p:ph type="body" idx="1"/>
          </p:nvPr>
        </p:nvSpPr>
        <p:spPr>
          <a:xfrm>
            <a:off x="1524000" y="836613"/>
            <a:ext cx="9144000" cy="431800"/>
          </a:xfrm>
        </p:spPr>
        <p:txBody>
          <a:bodyPr>
            <a:normAutofit fontScale="92500" lnSpcReduction="10000"/>
          </a:bodyPr>
          <a:lstStyle/>
          <a:p>
            <a:pPr algn="ctr">
              <a:lnSpc>
                <a:spcPct val="90000"/>
              </a:lnSpc>
            </a:pPr>
            <a:r>
              <a:rPr lang="en-US" dirty="0">
                <a:solidFill>
                  <a:srgbClr val="A50021"/>
                </a:solidFill>
              </a:rPr>
              <a:t>ADENOCARCINOMA – GRADING – 1 – TO 3</a:t>
            </a:r>
            <a:endParaRPr lang="bg-BG" dirty="0">
              <a:solidFill>
                <a:srgbClr val="A50021"/>
              </a:solidFill>
            </a:endParaRPr>
          </a:p>
        </p:txBody>
      </p:sp>
      <p:pic>
        <p:nvPicPr>
          <p:cNvPr id="11269" name="Picture 5" descr="6-WDAdeno-Ca-His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1450" y="1268414"/>
            <a:ext cx="6624638" cy="5045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2291" name="Rectangle 3"/>
          <p:cNvSpPr>
            <a:spLocks noGrp="1" noChangeArrowheads="1"/>
          </p:cNvSpPr>
          <p:nvPr>
            <p:ph type="title"/>
          </p:nvPr>
        </p:nvSpPr>
        <p:spPr>
          <a:xfrm>
            <a:off x="838200" y="365126"/>
            <a:ext cx="10515600" cy="328614"/>
          </a:xfrm>
        </p:spPr>
        <p:txBody>
          <a:bodyPr>
            <a:noAutofit/>
          </a:bodyPr>
          <a:lstStyle/>
          <a:p>
            <a:r>
              <a:rPr lang="bg-BG" sz="2000" b="1" dirty="0">
                <a:solidFill>
                  <a:srgbClr val="FF0000"/>
                </a:solidFill>
              </a:rPr>
              <a:t>Pathology and Genetics of Tumours of the Digestive System</a:t>
            </a:r>
            <a:r>
              <a:rPr lang="bg-BG" sz="2800" b="1" dirty="0">
                <a:solidFill>
                  <a:srgbClr val="FF0000"/>
                </a:solidFill>
              </a:rPr>
              <a:t> </a:t>
            </a:r>
            <a:r>
              <a:rPr lang="bg-BG" sz="1200" b="1" i="1" dirty="0">
                <a:solidFill>
                  <a:srgbClr val="FF0000"/>
                </a:solidFill>
                <a:latin typeface="Arial Narrow" panose="020B0606020202030204" pitchFamily="34" charset="0"/>
              </a:rPr>
              <a:t>World Health Organization Classification of Tumours</a:t>
            </a:r>
            <a:r>
              <a:rPr lang="bg-BG" sz="2800" dirty="0">
                <a:solidFill>
                  <a:srgbClr val="FF0000"/>
                </a:solidFill>
              </a:rPr>
              <a:t> </a:t>
            </a:r>
            <a:r>
              <a:rPr lang="bg-BG" sz="1200" b="1" i="1" dirty="0">
                <a:solidFill>
                  <a:srgbClr val="FF0000"/>
                </a:solidFill>
                <a:latin typeface="Arial Narrow" panose="020B0606020202030204" pitchFamily="34" charset="0"/>
              </a:rPr>
              <a:t>2000</a:t>
            </a:r>
            <a:r>
              <a:rPr lang="bg-BG" sz="2800" dirty="0">
                <a:solidFill>
                  <a:srgbClr val="FF0000"/>
                </a:solidFill>
              </a:rPr>
              <a:t> </a:t>
            </a:r>
            <a:r>
              <a:rPr lang="en-US" sz="2800" dirty="0">
                <a:solidFill>
                  <a:srgbClr val="FF0000"/>
                </a:solidFill>
              </a:rPr>
              <a:t>	</a:t>
            </a:r>
            <a:endParaRPr lang="bg-BG" sz="2800" dirty="0">
              <a:solidFill>
                <a:srgbClr val="FF0000"/>
              </a:solidFill>
            </a:endParaRPr>
          </a:p>
        </p:txBody>
      </p:sp>
      <p:sp>
        <p:nvSpPr>
          <p:cNvPr id="12292" name="Rectangle 4"/>
          <p:cNvSpPr>
            <a:spLocks noGrp="1" noChangeArrowheads="1"/>
          </p:cNvSpPr>
          <p:nvPr>
            <p:ph type="body" idx="1"/>
          </p:nvPr>
        </p:nvSpPr>
        <p:spPr>
          <a:xfrm>
            <a:off x="1524000" y="908051"/>
            <a:ext cx="9144000" cy="290513"/>
          </a:xfrm>
        </p:spPr>
        <p:txBody>
          <a:bodyPr>
            <a:normAutofit fontScale="70000" lnSpcReduction="20000"/>
          </a:bodyPr>
          <a:lstStyle/>
          <a:p>
            <a:pPr algn="ctr">
              <a:lnSpc>
                <a:spcPct val="80000"/>
              </a:lnSpc>
            </a:pPr>
            <a:r>
              <a:rPr lang="en-US">
                <a:solidFill>
                  <a:srgbClr val="A50021"/>
                </a:solidFill>
              </a:rPr>
              <a:t>MUCINOUS</a:t>
            </a:r>
            <a:r>
              <a:rPr lang="en-US"/>
              <a:t> </a:t>
            </a:r>
            <a:r>
              <a:rPr lang="en-US">
                <a:solidFill>
                  <a:srgbClr val="A50021"/>
                </a:solidFill>
              </a:rPr>
              <a:t>ADENOCARCINOMA</a:t>
            </a:r>
            <a:endParaRPr lang="bg-BG">
              <a:solidFill>
                <a:srgbClr val="A50021"/>
              </a:solidFill>
            </a:endParaRPr>
          </a:p>
        </p:txBody>
      </p:sp>
      <p:pic>
        <p:nvPicPr>
          <p:cNvPr id="12293" name="Picture 5" descr="7-Mucinous-Ca-His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2888" y="1412876"/>
            <a:ext cx="6551612" cy="4962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3315" name="Rectangle 3"/>
          <p:cNvSpPr>
            <a:spLocks noGrp="1" noChangeArrowheads="1"/>
          </p:cNvSpPr>
          <p:nvPr>
            <p:ph type="title"/>
          </p:nvPr>
        </p:nvSpPr>
        <p:spPr>
          <a:xfrm>
            <a:off x="838200" y="365125"/>
            <a:ext cx="10515600" cy="471489"/>
          </a:xfrm>
        </p:spPr>
        <p:txBody>
          <a:bodyPr>
            <a:normAutofit fontScale="90000"/>
          </a:bodyPr>
          <a:lstStyle/>
          <a:p>
            <a:r>
              <a:rPr lang="bg-BG" sz="2100" b="1" dirty="0">
                <a:solidFill>
                  <a:srgbClr val="FF0000"/>
                </a:solidFill>
              </a:rPr>
              <a:t>Pathology and Genetics of Tumours of the Digestive System</a:t>
            </a:r>
            <a:r>
              <a:rPr lang="bg-BG" sz="2800" b="1" dirty="0">
                <a:solidFill>
                  <a:srgbClr val="FF0000"/>
                </a:solidFill>
              </a:rPr>
              <a:t> </a:t>
            </a:r>
            <a:r>
              <a:rPr lang="bg-BG" sz="1200" b="1" i="1" dirty="0">
                <a:solidFill>
                  <a:srgbClr val="FF0000"/>
                </a:solidFill>
                <a:latin typeface="Arial Narrow" panose="020B0606020202030204" pitchFamily="34" charset="0"/>
              </a:rPr>
              <a:t>World Health Organization Classification of Tumours</a:t>
            </a:r>
            <a:r>
              <a:rPr lang="bg-BG" sz="2800" dirty="0">
                <a:solidFill>
                  <a:srgbClr val="FF0000"/>
                </a:solidFill>
              </a:rPr>
              <a:t> </a:t>
            </a:r>
            <a:r>
              <a:rPr lang="bg-BG" sz="1200" b="1" i="1" dirty="0">
                <a:solidFill>
                  <a:srgbClr val="FF0000"/>
                </a:solidFill>
                <a:latin typeface="Arial Narrow" panose="020B0606020202030204" pitchFamily="34" charset="0"/>
              </a:rPr>
              <a:t>2000</a:t>
            </a:r>
            <a:r>
              <a:rPr lang="bg-BG" sz="2800" dirty="0">
                <a:solidFill>
                  <a:srgbClr val="FF0000"/>
                </a:solidFill>
              </a:rPr>
              <a:t> </a:t>
            </a:r>
            <a:r>
              <a:rPr lang="en-US" sz="2800" dirty="0">
                <a:solidFill>
                  <a:srgbClr val="FF0000"/>
                </a:solidFill>
              </a:rPr>
              <a:t>	</a:t>
            </a:r>
            <a:endParaRPr lang="bg-BG" sz="2800" dirty="0">
              <a:solidFill>
                <a:srgbClr val="FF0000"/>
              </a:solidFill>
            </a:endParaRPr>
          </a:p>
        </p:txBody>
      </p:sp>
      <p:sp>
        <p:nvSpPr>
          <p:cNvPr id="13316" name="Rectangle 4"/>
          <p:cNvSpPr>
            <a:spLocks noGrp="1" noChangeArrowheads="1"/>
          </p:cNvSpPr>
          <p:nvPr>
            <p:ph type="body" idx="1"/>
          </p:nvPr>
        </p:nvSpPr>
        <p:spPr>
          <a:xfrm>
            <a:off x="1524000" y="1418902"/>
            <a:ext cx="9144000" cy="396110"/>
          </a:xfrm>
        </p:spPr>
        <p:txBody>
          <a:bodyPr/>
          <a:lstStyle/>
          <a:p>
            <a:pPr algn="ctr">
              <a:lnSpc>
                <a:spcPct val="80000"/>
              </a:lnSpc>
            </a:pPr>
            <a:r>
              <a:rPr lang="en-US" sz="2000" dirty="0">
                <a:solidFill>
                  <a:srgbClr val="A50021"/>
                </a:solidFill>
              </a:rPr>
              <a:t>SIGNET RING-CELL CARCINOMA</a:t>
            </a:r>
            <a:endParaRPr lang="bg-BG" sz="2000" dirty="0">
              <a:solidFill>
                <a:srgbClr val="A50021"/>
              </a:solidFill>
            </a:endParaRPr>
          </a:p>
        </p:txBody>
      </p:sp>
      <p:pic>
        <p:nvPicPr>
          <p:cNvPr id="13317" name="Picture 5" descr="8-SR-Ca-His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936" y="2459420"/>
            <a:ext cx="11054445" cy="2979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4339" name="Rectangle 3"/>
          <p:cNvSpPr>
            <a:spLocks noGrp="1" noChangeArrowheads="1"/>
          </p:cNvSpPr>
          <p:nvPr>
            <p:ph type="title"/>
          </p:nvPr>
        </p:nvSpPr>
        <p:spPr>
          <a:xfrm>
            <a:off x="838200" y="365125"/>
            <a:ext cx="10515600" cy="471489"/>
          </a:xfrm>
        </p:spPr>
        <p:txBody>
          <a:bodyPr>
            <a:normAutofit fontScale="90000"/>
          </a:bodyPr>
          <a:lstStyle/>
          <a:p>
            <a:r>
              <a:rPr lang="bg-BG" sz="2100" b="1" dirty="0">
                <a:solidFill>
                  <a:srgbClr val="FF0000"/>
                </a:solidFill>
              </a:rPr>
              <a:t>Pathology and Genetics of Tumours of the Digestive System</a:t>
            </a:r>
            <a:r>
              <a:rPr lang="bg-BG" sz="2800" b="1" dirty="0">
                <a:solidFill>
                  <a:srgbClr val="FF0000"/>
                </a:solidFill>
              </a:rPr>
              <a:t> </a:t>
            </a:r>
            <a:r>
              <a:rPr lang="bg-BG" sz="1200" b="1" i="1" dirty="0">
                <a:solidFill>
                  <a:srgbClr val="FF0000"/>
                </a:solidFill>
                <a:latin typeface="Arial Narrow" panose="020B0606020202030204" pitchFamily="34" charset="0"/>
              </a:rPr>
              <a:t>World Health Organization Classification of Tumours</a:t>
            </a:r>
            <a:r>
              <a:rPr lang="bg-BG" sz="2800" dirty="0">
                <a:solidFill>
                  <a:srgbClr val="FF0000"/>
                </a:solidFill>
              </a:rPr>
              <a:t> </a:t>
            </a:r>
            <a:r>
              <a:rPr lang="bg-BG" sz="1200" b="1" i="1" dirty="0">
                <a:solidFill>
                  <a:srgbClr val="FF0000"/>
                </a:solidFill>
                <a:latin typeface="Arial Narrow" panose="020B0606020202030204" pitchFamily="34" charset="0"/>
              </a:rPr>
              <a:t>2000</a:t>
            </a:r>
            <a:r>
              <a:rPr lang="bg-BG" sz="2800" dirty="0">
                <a:solidFill>
                  <a:srgbClr val="FF0000"/>
                </a:solidFill>
              </a:rPr>
              <a:t> </a:t>
            </a:r>
            <a:r>
              <a:rPr lang="en-US" sz="2800" dirty="0">
                <a:solidFill>
                  <a:srgbClr val="FF0000"/>
                </a:solidFill>
              </a:rPr>
              <a:t>	</a:t>
            </a:r>
            <a:endParaRPr lang="bg-BG" sz="2800" dirty="0">
              <a:solidFill>
                <a:srgbClr val="FF0000"/>
              </a:solidFill>
            </a:endParaRPr>
          </a:p>
        </p:txBody>
      </p:sp>
      <p:sp>
        <p:nvSpPr>
          <p:cNvPr id="14340" name="Rectangle 4"/>
          <p:cNvSpPr>
            <a:spLocks noGrp="1" noChangeArrowheads="1"/>
          </p:cNvSpPr>
          <p:nvPr>
            <p:ph type="body" idx="1"/>
          </p:nvPr>
        </p:nvSpPr>
        <p:spPr>
          <a:xfrm>
            <a:off x="1524000" y="1404176"/>
            <a:ext cx="9036050" cy="363537"/>
          </a:xfrm>
        </p:spPr>
        <p:txBody>
          <a:bodyPr/>
          <a:lstStyle/>
          <a:p>
            <a:pPr algn="ctr">
              <a:lnSpc>
                <a:spcPct val="80000"/>
              </a:lnSpc>
            </a:pPr>
            <a:r>
              <a:rPr lang="bg-BG" sz="2000" dirty="0">
                <a:solidFill>
                  <a:srgbClr val="A50021"/>
                </a:solidFill>
              </a:rPr>
              <a:t>P</a:t>
            </a:r>
            <a:r>
              <a:rPr lang="en-US" sz="2000" dirty="0">
                <a:solidFill>
                  <a:srgbClr val="A50021"/>
                </a:solidFill>
              </a:rPr>
              <a:t>ROGNOSTIC FACTORS IN CRC</a:t>
            </a:r>
            <a:endParaRPr lang="bg-BG" sz="2000" dirty="0">
              <a:solidFill>
                <a:srgbClr val="A50021"/>
              </a:solidFill>
            </a:endParaRPr>
          </a:p>
        </p:txBody>
      </p:sp>
      <p:pic>
        <p:nvPicPr>
          <p:cNvPr id="14341" name="Picture 5" descr="9-Prognost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50" y="2333297"/>
            <a:ext cx="11610632" cy="23774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5363" name="Rectangle 3"/>
          <p:cNvSpPr>
            <a:spLocks noGrp="1" noChangeArrowheads="1"/>
          </p:cNvSpPr>
          <p:nvPr>
            <p:ph type="title"/>
          </p:nvPr>
        </p:nvSpPr>
        <p:spPr>
          <a:xfrm>
            <a:off x="838200" y="365126"/>
            <a:ext cx="10515600" cy="438916"/>
          </a:xfrm>
        </p:spPr>
        <p:txBody>
          <a:bodyPr>
            <a:normAutofit fontScale="90000"/>
          </a:bodyPr>
          <a:lstStyle/>
          <a:p>
            <a:r>
              <a:rPr lang="bg-BG" sz="2800" dirty="0">
                <a:solidFill>
                  <a:srgbClr val="FF0000"/>
                </a:solidFill>
              </a:rPr>
              <a:t>HISTOMORPHOLOGY</a:t>
            </a:r>
            <a:r>
              <a:rPr lang="en-US" sz="2800" dirty="0">
                <a:solidFill>
                  <a:srgbClr val="FF0000"/>
                </a:solidFill>
              </a:rPr>
              <a:t> - </a:t>
            </a:r>
            <a:r>
              <a:rPr lang="bg-BG" sz="2800" dirty="0">
                <a:solidFill>
                  <a:srgbClr val="FF0000"/>
                </a:solidFill>
              </a:rPr>
              <a:t>Histological </a:t>
            </a:r>
            <a:r>
              <a:rPr lang="en-US" sz="2800" dirty="0">
                <a:solidFill>
                  <a:srgbClr val="FF0000"/>
                </a:solidFill>
              </a:rPr>
              <a:t>Grading</a:t>
            </a:r>
            <a:br>
              <a:rPr lang="en-US" sz="2800" dirty="0">
                <a:solidFill>
                  <a:srgbClr val="FF0000"/>
                </a:solidFill>
              </a:rPr>
            </a:br>
            <a:r>
              <a:rPr lang="bg-BG" sz="1200" b="1" i="1" dirty="0">
                <a:solidFill>
                  <a:srgbClr val="FF0000"/>
                </a:solidFill>
                <a:latin typeface="Arial Narrow" panose="020B0606020202030204" pitchFamily="34" charset="0"/>
              </a:rPr>
              <a:t>Colorecal cancer / edited by Jim Cassidy, Patrick Johnston, Eric Van Cutsem.</a:t>
            </a:r>
            <a:r>
              <a:rPr lang="en-US" sz="1200" b="1" i="1" dirty="0">
                <a:solidFill>
                  <a:srgbClr val="FF0000"/>
                </a:solidFill>
                <a:latin typeface="Arial Narrow" panose="020B0606020202030204" pitchFamily="34" charset="0"/>
              </a:rPr>
              <a:t> (2007)</a:t>
            </a:r>
            <a:endParaRPr lang="bg-BG" sz="1200" b="1" i="1" dirty="0">
              <a:solidFill>
                <a:srgbClr val="FF0000"/>
              </a:solidFill>
              <a:latin typeface="Arial Narrow" panose="020B0606020202030204" pitchFamily="34" charset="0"/>
            </a:endParaRPr>
          </a:p>
        </p:txBody>
      </p:sp>
      <p:sp>
        <p:nvSpPr>
          <p:cNvPr id="15364" name="Rectangle 4"/>
          <p:cNvSpPr>
            <a:spLocks noGrp="1" noChangeArrowheads="1"/>
          </p:cNvSpPr>
          <p:nvPr>
            <p:ph type="body" idx="1"/>
          </p:nvPr>
        </p:nvSpPr>
        <p:spPr>
          <a:xfrm>
            <a:off x="838200" y="1422513"/>
            <a:ext cx="10515600" cy="5403850"/>
          </a:xfrm>
        </p:spPr>
        <p:txBody>
          <a:bodyPr>
            <a:normAutofit/>
          </a:bodyPr>
          <a:lstStyle/>
          <a:p>
            <a:pPr>
              <a:lnSpc>
                <a:spcPct val="80000"/>
              </a:lnSpc>
            </a:pPr>
            <a:r>
              <a:rPr lang="bg-BG" sz="1700" dirty="0">
                <a:latin typeface="Arial" panose="020B0604020202020204" pitchFamily="34" charset="0"/>
              </a:rPr>
              <a:t>Histopathological grading of tumors is performed to provide some </a:t>
            </a:r>
            <a:r>
              <a:rPr lang="bg-BG" sz="1700" dirty="0" smtClean="0">
                <a:latin typeface="Arial" panose="020B0604020202020204" pitchFamily="34" charset="0"/>
              </a:rPr>
              <a:t>indication</a:t>
            </a:r>
            <a:r>
              <a:rPr lang="en-US" sz="1700" dirty="0" smtClean="0">
                <a:latin typeface="Arial" panose="020B0604020202020204" pitchFamily="34" charset="0"/>
              </a:rPr>
              <a:t> </a:t>
            </a:r>
            <a:r>
              <a:rPr lang="bg-BG" sz="1700" dirty="0" smtClean="0">
                <a:latin typeface="Arial" panose="020B0604020202020204" pitchFamily="34" charset="0"/>
              </a:rPr>
              <a:t>of </a:t>
            </a:r>
            <a:r>
              <a:rPr lang="bg-BG" sz="1700" dirty="0">
                <a:latin typeface="Arial" panose="020B0604020202020204" pitchFamily="34" charset="0"/>
              </a:rPr>
              <a:t>their aggressiveness, which relates to prognosis and/or choice </a:t>
            </a:r>
            <a:r>
              <a:rPr lang="bg-BG" sz="1700" dirty="0" smtClean="0">
                <a:latin typeface="Arial" panose="020B0604020202020204" pitchFamily="34" charset="0"/>
              </a:rPr>
              <a:t>of</a:t>
            </a:r>
            <a:r>
              <a:rPr lang="en-US" sz="1700" dirty="0" smtClean="0">
                <a:latin typeface="Arial" panose="020B0604020202020204" pitchFamily="34" charset="0"/>
              </a:rPr>
              <a:t> </a:t>
            </a:r>
            <a:r>
              <a:rPr lang="bg-BG" sz="1700" dirty="0" smtClean="0">
                <a:latin typeface="Arial" panose="020B0604020202020204" pitchFamily="34" charset="0"/>
              </a:rPr>
              <a:t>treatment</a:t>
            </a:r>
            <a:r>
              <a:rPr lang="bg-BG" sz="1700" dirty="0">
                <a:latin typeface="Arial" panose="020B0604020202020204" pitchFamily="34" charset="0"/>
              </a:rPr>
              <a:t>. The traditional system of grading also used by the International</a:t>
            </a:r>
          </a:p>
          <a:p>
            <a:pPr>
              <a:lnSpc>
                <a:spcPct val="80000"/>
              </a:lnSpc>
            </a:pPr>
            <a:r>
              <a:rPr lang="bg-BG" sz="1700" dirty="0">
                <a:latin typeface="Arial" panose="020B0604020202020204" pitchFamily="34" charset="0"/>
              </a:rPr>
              <a:t>Union Against Cancer (UICC) tumor node metastasis (TNM) </a:t>
            </a:r>
            <a:r>
              <a:rPr lang="bg-BG" sz="1700" dirty="0" smtClean="0">
                <a:latin typeface="Arial" panose="020B0604020202020204" pitchFamily="34" charset="0"/>
              </a:rPr>
              <a:t>classification</a:t>
            </a:r>
            <a:r>
              <a:rPr lang="en-US" sz="1700" dirty="0" smtClean="0">
                <a:latin typeface="Arial" panose="020B0604020202020204" pitchFamily="34" charset="0"/>
              </a:rPr>
              <a:t> </a:t>
            </a:r>
            <a:r>
              <a:rPr lang="bg-BG" sz="1700" dirty="0" smtClean="0">
                <a:latin typeface="Arial" panose="020B0604020202020204" pitchFamily="34" charset="0"/>
              </a:rPr>
              <a:t>distinguishes </a:t>
            </a:r>
            <a:r>
              <a:rPr lang="bg-BG" sz="1700" dirty="0">
                <a:latin typeface="Arial" panose="020B0604020202020204" pitchFamily="34" charset="0"/>
              </a:rPr>
              <a:t>four grades:</a:t>
            </a:r>
          </a:p>
          <a:p>
            <a:pPr>
              <a:lnSpc>
                <a:spcPct val="80000"/>
              </a:lnSpc>
            </a:pPr>
            <a:r>
              <a:rPr lang="bg-BG" sz="1700" dirty="0">
                <a:solidFill>
                  <a:srgbClr val="800000"/>
                </a:solidFill>
                <a:latin typeface="Arial" panose="020B0604020202020204" pitchFamily="34" charset="0"/>
              </a:rPr>
              <a:t> </a:t>
            </a:r>
            <a:r>
              <a:rPr lang="bg-BG" sz="1700" b="1" dirty="0">
                <a:solidFill>
                  <a:srgbClr val="FF0000"/>
                </a:solidFill>
                <a:latin typeface="Arial" panose="020B0604020202020204" pitchFamily="34" charset="0"/>
              </a:rPr>
              <a:t>G1: well differentiated</a:t>
            </a:r>
          </a:p>
          <a:p>
            <a:pPr>
              <a:lnSpc>
                <a:spcPct val="80000"/>
              </a:lnSpc>
            </a:pPr>
            <a:r>
              <a:rPr lang="bg-BG" sz="1700" b="1" dirty="0">
                <a:solidFill>
                  <a:srgbClr val="FF0000"/>
                </a:solidFill>
                <a:latin typeface="Arial" panose="020B0604020202020204" pitchFamily="34" charset="0"/>
              </a:rPr>
              <a:t> G2: moderately differentiated</a:t>
            </a:r>
          </a:p>
          <a:p>
            <a:pPr>
              <a:lnSpc>
                <a:spcPct val="80000"/>
              </a:lnSpc>
            </a:pPr>
            <a:r>
              <a:rPr lang="bg-BG" sz="1700" b="1" dirty="0">
                <a:solidFill>
                  <a:srgbClr val="FF0000"/>
                </a:solidFill>
                <a:latin typeface="Arial" panose="020B0604020202020204" pitchFamily="34" charset="0"/>
              </a:rPr>
              <a:t> G3: poorly differentiated</a:t>
            </a:r>
          </a:p>
          <a:p>
            <a:pPr>
              <a:lnSpc>
                <a:spcPct val="80000"/>
              </a:lnSpc>
            </a:pPr>
            <a:r>
              <a:rPr lang="bg-BG" sz="1700" b="1" dirty="0">
                <a:solidFill>
                  <a:srgbClr val="FF0000"/>
                </a:solidFill>
                <a:latin typeface="Arial" panose="020B0604020202020204" pitchFamily="34" charset="0"/>
              </a:rPr>
              <a:t> G4: undifferentiated</a:t>
            </a:r>
          </a:p>
          <a:p>
            <a:pPr>
              <a:lnSpc>
                <a:spcPct val="80000"/>
              </a:lnSpc>
            </a:pPr>
            <a:endParaRPr lang="en-US" sz="1700" dirty="0" smtClean="0">
              <a:latin typeface="Arial" panose="020B0604020202020204" pitchFamily="34" charset="0"/>
            </a:endParaRPr>
          </a:p>
          <a:p>
            <a:pPr>
              <a:lnSpc>
                <a:spcPct val="80000"/>
              </a:lnSpc>
            </a:pPr>
            <a:r>
              <a:rPr lang="bg-BG" sz="1700" dirty="0" smtClean="0">
                <a:latin typeface="Arial" panose="020B0604020202020204" pitchFamily="34" charset="0"/>
              </a:rPr>
              <a:t>The </a:t>
            </a:r>
            <a:r>
              <a:rPr lang="bg-BG" sz="1700" dirty="0">
                <a:latin typeface="Arial" panose="020B0604020202020204" pitchFamily="34" charset="0"/>
              </a:rPr>
              <a:t>WHO provides and recommends a </a:t>
            </a:r>
            <a:r>
              <a:rPr lang="bg-BG" sz="1700" b="1" dirty="0">
                <a:latin typeface="Arial" panose="020B0604020202020204" pitchFamily="34" charset="0"/>
              </a:rPr>
              <a:t>grading system with </a:t>
            </a:r>
            <a:r>
              <a:rPr lang="bg-BG" sz="1700" b="1" dirty="0" smtClean="0">
                <a:latin typeface="Arial" panose="020B0604020202020204" pitchFamily="34" charset="0"/>
              </a:rPr>
              <a:t>two</a:t>
            </a:r>
            <a:r>
              <a:rPr lang="en-US" sz="1700" b="1" dirty="0" smtClean="0">
                <a:latin typeface="Arial" panose="020B0604020202020204" pitchFamily="34" charset="0"/>
              </a:rPr>
              <a:t> </a:t>
            </a:r>
            <a:r>
              <a:rPr lang="bg-BG" sz="1700" b="1" dirty="0" smtClean="0">
                <a:latin typeface="Arial" panose="020B0604020202020204" pitchFamily="34" charset="0"/>
              </a:rPr>
              <a:t>classes</a:t>
            </a:r>
            <a:r>
              <a:rPr lang="bg-BG" sz="1700" b="1" dirty="0">
                <a:latin typeface="Arial" panose="020B0604020202020204" pitchFamily="34" charset="0"/>
              </a:rPr>
              <a:t>:</a:t>
            </a:r>
          </a:p>
          <a:p>
            <a:pPr>
              <a:lnSpc>
                <a:spcPct val="80000"/>
              </a:lnSpc>
            </a:pPr>
            <a:r>
              <a:rPr lang="bg-BG" sz="1700" b="1" dirty="0">
                <a:solidFill>
                  <a:srgbClr val="FF0000"/>
                </a:solidFill>
                <a:latin typeface="Arial" panose="020B0604020202020204" pitchFamily="34" charset="0"/>
              </a:rPr>
              <a:t> Low-grade, encompassing G1 and G2</a:t>
            </a:r>
          </a:p>
          <a:p>
            <a:pPr>
              <a:lnSpc>
                <a:spcPct val="80000"/>
              </a:lnSpc>
            </a:pPr>
            <a:r>
              <a:rPr lang="bg-BG" sz="1700" b="1" dirty="0">
                <a:latin typeface="Arial" panose="020B0604020202020204" pitchFamily="34" charset="0"/>
              </a:rPr>
              <a:t> </a:t>
            </a:r>
            <a:r>
              <a:rPr lang="bg-BG" sz="1700" b="1" dirty="0">
                <a:solidFill>
                  <a:srgbClr val="FF0000"/>
                </a:solidFill>
                <a:latin typeface="Arial" panose="020B0604020202020204" pitchFamily="34" charset="0"/>
              </a:rPr>
              <a:t>High-grade, encompassing G3 and </a:t>
            </a:r>
            <a:r>
              <a:rPr lang="bg-BG" sz="1700" b="1" dirty="0" smtClean="0">
                <a:solidFill>
                  <a:srgbClr val="FF0000"/>
                </a:solidFill>
                <a:latin typeface="Arial" panose="020B0604020202020204" pitchFamily="34" charset="0"/>
              </a:rPr>
              <a:t>G4</a:t>
            </a:r>
            <a:endParaRPr lang="bg-BG" sz="1700" b="1" dirty="0">
              <a:solidFill>
                <a:srgbClr val="FF0000"/>
              </a:solidFill>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6387" name="Rectangle 3"/>
          <p:cNvSpPr>
            <a:spLocks noGrp="1" noChangeArrowheads="1"/>
          </p:cNvSpPr>
          <p:nvPr>
            <p:ph type="title"/>
          </p:nvPr>
        </p:nvSpPr>
        <p:spPr/>
        <p:txBody>
          <a:bodyPr/>
          <a:lstStyle/>
          <a:p>
            <a:r>
              <a:rPr lang="bg-BG" sz="2800" dirty="0">
                <a:solidFill>
                  <a:srgbClr val="FF0000"/>
                </a:solidFill>
              </a:rPr>
              <a:t>HISTOMORPHOLOGY</a:t>
            </a:r>
            <a:r>
              <a:rPr lang="en-US" sz="2800" dirty="0">
                <a:solidFill>
                  <a:srgbClr val="FF0000"/>
                </a:solidFill>
              </a:rPr>
              <a:t> - </a:t>
            </a:r>
            <a:r>
              <a:rPr lang="bg-BG" sz="1800" dirty="0">
                <a:solidFill>
                  <a:srgbClr val="FF0000"/>
                </a:solidFill>
              </a:rPr>
              <a:t>Additional Histological Parameters</a:t>
            </a:r>
            <a:r>
              <a:rPr lang="en-US" sz="2800" dirty="0">
                <a:solidFill>
                  <a:srgbClr val="FF0000"/>
                </a:solidFill>
              </a:rPr>
              <a:t/>
            </a:r>
            <a:br>
              <a:rPr lang="en-US" sz="2800" dirty="0">
                <a:solidFill>
                  <a:srgbClr val="FF0000"/>
                </a:solidFill>
              </a:rPr>
            </a:br>
            <a:r>
              <a:rPr lang="bg-BG" sz="1200" b="1" i="1" dirty="0">
                <a:solidFill>
                  <a:srgbClr val="FF0000"/>
                </a:solidFill>
                <a:latin typeface="Arial Narrow" panose="020B0606020202030204" pitchFamily="34" charset="0"/>
              </a:rPr>
              <a:t>Colorecal cancer / edited by Jim Cassidy, Patrick Johnston, Eric Van Cutsem.</a:t>
            </a:r>
            <a:r>
              <a:rPr lang="en-US" sz="1200" b="1" i="1" dirty="0">
                <a:solidFill>
                  <a:srgbClr val="FF0000"/>
                </a:solidFill>
                <a:latin typeface="Arial Narrow" panose="020B0606020202030204" pitchFamily="34" charset="0"/>
              </a:rPr>
              <a:t> (2007)</a:t>
            </a:r>
            <a:endParaRPr lang="bg-BG" sz="1200" b="1" i="1" dirty="0">
              <a:solidFill>
                <a:srgbClr val="FF0000"/>
              </a:solidFill>
              <a:latin typeface="Arial Narrow" panose="020B0606020202030204" pitchFamily="34" charset="0"/>
            </a:endParaRPr>
          </a:p>
        </p:txBody>
      </p:sp>
      <p:sp>
        <p:nvSpPr>
          <p:cNvPr id="16388" name="Rectangle 4"/>
          <p:cNvSpPr>
            <a:spLocks noGrp="1" noChangeArrowheads="1"/>
          </p:cNvSpPr>
          <p:nvPr>
            <p:ph type="body" idx="1"/>
          </p:nvPr>
        </p:nvSpPr>
        <p:spPr/>
        <p:txBody>
          <a:bodyPr>
            <a:normAutofit fontScale="92500" lnSpcReduction="10000"/>
          </a:bodyPr>
          <a:lstStyle/>
          <a:p>
            <a:pPr>
              <a:lnSpc>
                <a:spcPct val="90000"/>
              </a:lnSpc>
            </a:pPr>
            <a:r>
              <a:rPr lang="bg-BG" sz="2000" dirty="0"/>
              <a:t> </a:t>
            </a:r>
            <a:r>
              <a:rPr lang="bg-BG" sz="2000" dirty="0">
                <a:latin typeface="Arial" panose="020B0604020202020204" pitchFamily="34" charset="0"/>
              </a:rPr>
              <a:t>The character of the </a:t>
            </a:r>
            <a:r>
              <a:rPr lang="bg-BG" sz="2000" dirty="0">
                <a:solidFill>
                  <a:srgbClr val="800000"/>
                </a:solidFill>
                <a:latin typeface="Arial" panose="020B0604020202020204" pitchFamily="34" charset="0"/>
              </a:rPr>
              <a:t>invasive margin</a:t>
            </a:r>
            <a:r>
              <a:rPr lang="bg-BG" sz="2000" dirty="0">
                <a:latin typeface="Arial" panose="020B0604020202020204" pitchFamily="34" charset="0"/>
              </a:rPr>
              <a:t> (pushing or expanding, </a:t>
            </a:r>
            <a:r>
              <a:rPr lang="bg-BG" sz="2000" dirty="0" smtClean="0">
                <a:latin typeface="Arial" panose="020B0604020202020204" pitchFamily="34" charset="0"/>
              </a:rPr>
              <a:t>or</a:t>
            </a:r>
            <a:r>
              <a:rPr lang="en-US" sz="2000" dirty="0" smtClean="0">
                <a:latin typeface="Arial" panose="020B0604020202020204" pitchFamily="34" charset="0"/>
              </a:rPr>
              <a:t> </a:t>
            </a:r>
            <a:r>
              <a:rPr lang="bg-BG" sz="2000" dirty="0" smtClean="0">
                <a:latin typeface="Arial" panose="020B0604020202020204" pitchFamily="34" charset="0"/>
              </a:rPr>
              <a:t>well-circumscribed </a:t>
            </a:r>
            <a:r>
              <a:rPr lang="bg-BG" sz="2000" dirty="0">
                <a:latin typeface="Arial" panose="020B0604020202020204" pitchFamily="34" charset="0"/>
              </a:rPr>
              <a:t>vs. irregular diffusely infiltrating)</a:t>
            </a:r>
          </a:p>
          <a:p>
            <a:pPr>
              <a:lnSpc>
                <a:spcPct val="90000"/>
              </a:lnSpc>
            </a:pPr>
            <a:r>
              <a:rPr lang="bg-BG" sz="2000" u="sng" dirty="0">
                <a:latin typeface="Arial" panose="020B0604020202020204" pitchFamily="34" charset="0"/>
              </a:rPr>
              <a:t> </a:t>
            </a:r>
            <a:r>
              <a:rPr lang="bg-BG" sz="2000" u="sng" dirty="0">
                <a:solidFill>
                  <a:srgbClr val="800000"/>
                </a:solidFill>
                <a:latin typeface="Arial" panose="020B0604020202020204" pitchFamily="34" charset="0"/>
              </a:rPr>
              <a:t>Peritumoral inflammation</a:t>
            </a:r>
          </a:p>
          <a:p>
            <a:pPr>
              <a:lnSpc>
                <a:spcPct val="90000"/>
              </a:lnSpc>
            </a:pPr>
            <a:r>
              <a:rPr lang="bg-BG" sz="2000" dirty="0">
                <a:latin typeface="Arial" panose="020B0604020202020204" pitchFamily="34" charset="0"/>
              </a:rPr>
              <a:t> The presence of peritumorous lymphoid aggregates</a:t>
            </a:r>
          </a:p>
          <a:p>
            <a:pPr>
              <a:lnSpc>
                <a:spcPct val="90000"/>
              </a:lnSpc>
            </a:pPr>
            <a:r>
              <a:rPr lang="bg-BG" sz="2000" dirty="0">
                <a:latin typeface="Arial" panose="020B0604020202020204" pitchFamily="34" charset="0"/>
              </a:rPr>
              <a:t> </a:t>
            </a:r>
            <a:r>
              <a:rPr lang="bg-BG" sz="2000" u="sng" dirty="0">
                <a:solidFill>
                  <a:srgbClr val="800000"/>
                </a:solidFill>
                <a:latin typeface="Arial" panose="020B0604020202020204" pitchFamily="34" charset="0"/>
              </a:rPr>
              <a:t>Invasion of lymphatic vessels</a:t>
            </a:r>
            <a:r>
              <a:rPr lang="bg-BG" sz="2000" u="sng" dirty="0">
                <a:latin typeface="Arial" panose="020B0604020202020204" pitchFamily="34" charset="0"/>
              </a:rPr>
              <a:t> </a:t>
            </a:r>
            <a:r>
              <a:rPr lang="bg-BG" sz="2000" b="1" dirty="0">
                <a:solidFill>
                  <a:srgbClr val="FF0000"/>
                </a:solidFill>
                <a:latin typeface="Arial" panose="020B0604020202020204" pitchFamily="34" charset="0"/>
              </a:rPr>
              <a:t>(L classification): </a:t>
            </a:r>
            <a:r>
              <a:rPr lang="bg-BG" sz="2000" dirty="0">
                <a:latin typeface="Arial" panose="020B0604020202020204" pitchFamily="34" charset="0"/>
              </a:rPr>
              <a:t>L0, no </a:t>
            </a:r>
            <a:r>
              <a:rPr lang="bg-BG" sz="2000" dirty="0" smtClean="0">
                <a:latin typeface="Arial" panose="020B0604020202020204" pitchFamily="34" charset="0"/>
              </a:rPr>
              <a:t>lymphatic</a:t>
            </a:r>
            <a:r>
              <a:rPr lang="en-US" sz="2000" dirty="0" smtClean="0">
                <a:latin typeface="Arial" panose="020B0604020202020204" pitchFamily="34" charset="0"/>
              </a:rPr>
              <a:t> </a:t>
            </a:r>
            <a:r>
              <a:rPr lang="bg-BG" sz="2000" dirty="0" smtClean="0">
                <a:latin typeface="Arial" panose="020B0604020202020204" pitchFamily="34" charset="0"/>
              </a:rPr>
              <a:t>invasion</a:t>
            </a:r>
            <a:r>
              <a:rPr lang="bg-BG" sz="2000" dirty="0">
                <a:latin typeface="Arial" panose="020B0604020202020204" pitchFamily="34" charset="0"/>
              </a:rPr>
              <a:t>, L1, lymphatic invasion; LX, lymphatic invasion cannot </a:t>
            </a:r>
            <a:r>
              <a:rPr lang="bg-BG" sz="2000" dirty="0" smtClean="0">
                <a:latin typeface="Arial" panose="020B0604020202020204" pitchFamily="34" charset="0"/>
              </a:rPr>
              <a:t>be</a:t>
            </a:r>
            <a:r>
              <a:rPr lang="en-US" sz="2000" dirty="0" smtClean="0">
                <a:latin typeface="Arial" panose="020B0604020202020204" pitchFamily="34" charset="0"/>
              </a:rPr>
              <a:t> </a:t>
            </a:r>
            <a:r>
              <a:rPr lang="bg-BG" sz="2000" dirty="0" smtClean="0">
                <a:latin typeface="Arial" panose="020B0604020202020204" pitchFamily="34" charset="0"/>
              </a:rPr>
              <a:t>assessed</a:t>
            </a:r>
            <a:endParaRPr lang="bg-BG" sz="2000" dirty="0">
              <a:latin typeface="Arial" panose="020B0604020202020204" pitchFamily="34" charset="0"/>
            </a:endParaRPr>
          </a:p>
          <a:p>
            <a:pPr>
              <a:lnSpc>
                <a:spcPct val="90000"/>
              </a:lnSpc>
            </a:pPr>
            <a:r>
              <a:rPr lang="bg-BG" sz="2000" dirty="0">
                <a:latin typeface="Arial" panose="020B0604020202020204" pitchFamily="34" charset="0"/>
              </a:rPr>
              <a:t> </a:t>
            </a:r>
            <a:r>
              <a:rPr lang="bg-BG" sz="2000" u="sng" dirty="0">
                <a:solidFill>
                  <a:srgbClr val="800000"/>
                </a:solidFill>
                <a:latin typeface="Arial" panose="020B0604020202020204" pitchFamily="34" charset="0"/>
              </a:rPr>
              <a:t>Venous invasion</a:t>
            </a:r>
            <a:r>
              <a:rPr lang="bg-BG" sz="2000" u="sng" dirty="0">
                <a:latin typeface="Arial" panose="020B0604020202020204" pitchFamily="34" charset="0"/>
              </a:rPr>
              <a:t> </a:t>
            </a:r>
            <a:r>
              <a:rPr lang="bg-BG" sz="2000" b="1" dirty="0">
                <a:solidFill>
                  <a:srgbClr val="FF0000"/>
                </a:solidFill>
                <a:latin typeface="Arial" panose="020B0604020202020204" pitchFamily="34" charset="0"/>
              </a:rPr>
              <a:t>(V classification)</a:t>
            </a:r>
            <a:r>
              <a:rPr lang="bg-BG" sz="2000" dirty="0">
                <a:latin typeface="Arial" panose="020B0604020202020204" pitchFamily="34" charset="0"/>
              </a:rPr>
              <a:t>: V0, no venous invasion; V1</a:t>
            </a:r>
            <a:r>
              <a:rPr lang="bg-BG" sz="2000" dirty="0" smtClean="0">
                <a:latin typeface="Arial" panose="020B0604020202020204" pitchFamily="34" charset="0"/>
              </a:rPr>
              <a:t>,</a:t>
            </a:r>
            <a:r>
              <a:rPr lang="en-US" sz="2000" dirty="0" smtClean="0">
                <a:latin typeface="Arial" panose="020B0604020202020204" pitchFamily="34" charset="0"/>
              </a:rPr>
              <a:t> </a:t>
            </a:r>
            <a:r>
              <a:rPr lang="bg-BG" sz="2000" dirty="0" smtClean="0">
                <a:latin typeface="Arial" panose="020B0604020202020204" pitchFamily="34" charset="0"/>
              </a:rPr>
              <a:t>microscopic </a:t>
            </a:r>
            <a:r>
              <a:rPr lang="bg-BG" sz="2000" dirty="0">
                <a:latin typeface="Arial" panose="020B0604020202020204" pitchFamily="34" charset="0"/>
              </a:rPr>
              <a:t>venous invasion; V2, macroscopic venous invasion</a:t>
            </a:r>
            <a:r>
              <a:rPr lang="bg-BG" sz="2000" dirty="0" smtClean="0">
                <a:latin typeface="Arial" panose="020B0604020202020204" pitchFamily="34" charset="0"/>
              </a:rPr>
              <a:t>;</a:t>
            </a:r>
            <a:r>
              <a:rPr lang="en-US" sz="2000" dirty="0" smtClean="0">
                <a:latin typeface="Arial" panose="020B0604020202020204" pitchFamily="34" charset="0"/>
              </a:rPr>
              <a:t> </a:t>
            </a:r>
            <a:r>
              <a:rPr lang="bg-BG" sz="2000" dirty="0" smtClean="0">
                <a:latin typeface="Arial" panose="020B0604020202020204" pitchFamily="34" charset="0"/>
              </a:rPr>
              <a:t>VX</a:t>
            </a:r>
            <a:r>
              <a:rPr lang="bg-BG" sz="2000" dirty="0">
                <a:latin typeface="Arial" panose="020B0604020202020204" pitchFamily="34" charset="0"/>
              </a:rPr>
              <a:t>, venous invasion cannot be assessed. In case of </a:t>
            </a:r>
            <a:r>
              <a:rPr lang="bg-BG" sz="2000" dirty="0" smtClean="0">
                <a:latin typeface="Arial" panose="020B0604020202020204" pitchFamily="34" charset="0"/>
              </a:rPr>
              <a:t>microscopic</a:t>
            </a:r>
            <a:r>
              <a:rPr lang="en-US" sz="2000" dirty="0" smtClean="0">
                <a:latin typeface="Arial" panose="020B0604020202020204" pitchFamily="34" charset="0"/>
              </a:rPr>
              <a:t> </a:t>
            </a:r>
            <a:r>
              <a:rPr lang="bg-BG" sz="2000" dirty="0" smtClean="0">
                <a:latin typeface="Arial" panose="020B0604020202020204" pitchFamily="34" charset="0"/>
              </a:rPr>
              <a:t>venous </a:t>
            </a:r>
            <a:r>
              <a:rPr lang="bg-BG" sz="2000" dirty="0">
                <a:latin typeface="Arial" panose="020B0604020202020204" pitchFamily="34" charset="0"/>
              </a:rPr>
              <a:t>invasion, it is important to distinguish between </a:t>
            </a:r>
            <a:r>
              <a:rPr lang="bg-BG" sz="2000" dirty="0" smtClean="0">
                <a:latin typeface="Arial" panose="020B0604020202020204" pitchFamily="34" charset="0"/>
              </a:rPr>
              <a:t>involvement</a:t>
            </a:r>
            <a:r>
              <a:rPr lang="en-US" sz="2000" dirty="0" smtClean="0">
                <a:latin typeface="Arial" panose="020B0604020202020204" pitchFamily="34" charset="0"/>
              </a:rPr>
              <a:t> </a:t>
            </a:r>
            <a:r>
              <a:rPr lang="bg-BG" sz="2000" dirty="0" smtClean="0">
                <a:latin typeface="Arial" panose="020B0604020202020204" pitchFamily="34" charset="0"/>
              </a:rPr>
              <a:t>of </a:t>
            </a:r>
            <a:r>
              <a:rPr lang="bg-BG" sz="2000" dirty="0">
                <a:latin typeface="Arial" panose="020B0604020202020204" pitchFamily="34" charset="0"/>
              </a:rPr>
              <a:t>intramural veins (submucosa, muscularis propria) and </a:t>
            </a:r>
            <a:r>
              <a:rPr lang="bg-BG" sz="2000" dirty="0" smtClean="0">
                <a:latin typeface="Arial" panose="020B0604020202020204" pitchFamily="34" charset="0"/>
              </a:rPr>
              <a:t>that</a:t>
            </a:r>
            <a:r>
              <a:rPr lang="en-US" sz="2000" dirty="0" smtClean="0">
                <a:latin typeface="Arial" panose="020B0604020202020204" pitchFamily="34" charset="0"/>
              </a:rPr>
              <a:t> </a:t>
            </a:r>
            <a:r>
              <a:rPr lang="bg-BG" sz="2000" dirty="0" smtClean="0">
                <a:latin typeface="Arial" panose="020B0604020202020204" pitchFamily="34" charset="0"/>
              </a:rPr>
              <a:t>of </a:t>
            </a:r>
            <a:r>
              <a:rPr lang="bg-BG" sz="2000" dirty="0">
                <a:latin typeface="Arial" panose="020B0604020202020204" pitchFamily="34" charset="0"/>
              </a:rPr>
              <a:t>extramural veins (beyond muscularis propria)</a:t>
            </a:r>
          </a:p>
          <a:p>
            <a:pPr>
              <a:lnSpc>
                <a:spcPct val="90000"/>
              </a:lnSpc>
            </a:pPr>
            <a:r>
              <a:rPr lang="bg-BG" sz="2000" u="sng" dirty="0">
                <a:latin typeface="Arial" panose="020B0604020202020204" pitchFamily="34" charset="0"/>
              </a:rPr>
              <a:t> </a:t>
            </a:r>
            <a:r>
              <a:rPr lang="bg-BG" sz="2000" u="sng" dirty="0">
                <a:solidFill>
                  <a:srgbClr val="800000"/>
                </a:solidFill>
                <a:latin typeface="Arial" panose="020B0604020202020204" pitchFamily="34" charset="0"/>
              </a:rPr>
              <a:t>Invasion of perineural spaces</a:t>
            </a:r>
            <a:r>
              <a:rPr lang="bg-BG" sz="2000" dirty="0">
                <a:latin typeface="Arial" panose="020B0604020202020204" pitchFamily="34" charset="0"/>
              </a:rPr>
              <a:t> </a:t>
            </a:r>
            <a:r>
              <a:rPr lang="bg-BG" sz="2000" b="1" dirty="0">
                <a:solidFill>
                  <a:srgbClr val="FF0000"/>
                </a:solidFill>
                <a:latin typeface="Arial" panose="020B0604020202020204" pitchFamily="34" charset="0"/>
              </a:rPr>
              <a:t>[Pn (perineural)</a:t>
            </a:r>
            <a:r>
              <a:rPr lang="bg-BG" sz="2000" dirty="0">
                <a:latin typeface="Arial" panose="020B0604020202020204" pitchFamily="34" charset="0"/>
              </a:rPr>
              <a:t> classification]:</a:t>
            </a:r>
          </a:p>
          <a:p>
            <a:pPr>
              <a:lnSpc>
                <a:spcPct val="90000"/>
              </a:lnSpc>
            </a:pPr>
            <a:r>
              <a:rPr lang="bg-BG" sz="2000" dirty="0">
                <a:latin typeface="Arial" panose="020B0604020202020204" pitchFamily="34" charset="0"/>
              </a:rPr>
              <a:t>Pn0, no perineural invasion, Pn1, perineural invasion; PnX</a:t>
            </a:r>
            <a:r>
              <a:rPr lang="bg-BG" sz="2000" dirty="0" smtClean="0">
                <a:latin typeface="Arial" panose="020B0604020202020204" pitchFamily="34" charset="0"/>
              </a:rPr>
              <a:t>,</a:t>
            </a:r>
            <a:r>
              <a:rPr lang="en-US" sz="2000" dirty="0" smtClean="0">
                <a:latin typeface="Arial" panose="020B0604020202020204" pitchFamily="34" charset="0"/>
              </a:rPr>
              <a:t> </a:t>
            </a:r>
            <a:r>
              <a:rPr lang="bg-BG" sz="2000" dirty="0" smtClean="0">
                <a:latin typeface="Arial" panose="020B0604020202020204" pitchFamily="34" charset="0"/>
              </a:rPr>
              <a:t>perineural </a:t>
            </a:r>
            <a:r>
              <a:rPr lang="bg-BG" sz="2000" dirty="0">
                <a:latin typeface="Arial" panose="020B0604020202020204" pitchFamily="34" charset="0"/>
              </a:rPr>
              <a:t>invasion cannot be assessed</a:t>
            </a:r>
            <a:r>
              <a:rPr lang="en-US" sz="2000" dirty="0">
                <a:latin typeface="Arial" panose="020B0604020202020204" pitchFamily="34" charset="0"/>
              </a:rPr>
              <a:t>.</a:t>
            </a:r>
            <a:endParaRPr lang="bg-BG" sz="2000" dirty="0">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LOBU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
        <p:nvSpPr>
          <p:cNvPr id="17411" name="Rectangle 3"/>
          <p:cNvSpPr>
            <a:spLocks noGrp="1" noChangeArrowheads="1"/>
          </p:cNvSpPr>
          <p:nvPr>
            <p:ph type="title"/>
          </p:nvPr>
        </p:nvSpPr>
        <p:spPr/>
        <p:txBody>
          <a:bodyPr/>
          <a:lstStyle/>
          <a:p>
            <a:r>
              <a:rPr lang="bg-BG" sz="2400" dirty="0">
                <a:solidFill>
                  <a:srgbClr val="FF0000"/>
                </a:solidFill>
              </a:rPr>
              <a:t>SPECIAL CLINICAL TYPES OF COLORECTAL CANCER</a:t>
            </a:r>
            <a:r>
              <a:rPr lang="en-US" sz="2800" dirty="0">
                <a:solidFill>
                  <a:srgbClr val="FF0000"/>
                </a:solidFill>
              </a:rPr>
              <a:t> </a:t>
            </a:r>
            <a:r>
              <a:rPr lang="en-US" sz="2800" dirty="0" smtClean="0">
                <a:solidFill>
                  <a:srgbClr val="FF0000"/>
                </a:solidFill>
              </a:rPr>
              <a:t/>
            </a:r>
            <a:br>
              <a:rPr lang="en-US" sz="2800" dirty="0" smtClean="0">
                <a:solidFill>
                  <a:srgbClr val="FF0000"/>
                </a:solidFill>
              </a:rPr>
            </a:br>
            <a:r>
              <a:rPr lang="bg-BG" sz="1200" b="1" i="1" dirty="0" smtClean="0">
                <a:solidFill>
                  <a:srgbClr val="FF0000"/>
                </a:solidFill>
                <a:latin typeface="Arial Narrow" panose="020B0606020202030204" pitchFamily="34" charset="0"/>
              </a:rPr>
              <a:t>Colorecal </a:t>
            </a:r>
            <a:r>
              <a:rPr lang="bg-BG" sz="1200" b="1" i="1" dirty="0">
                <a:solidFill>
                  <a:srgbClr val="FF0000"/>
                </a:solidFill>
                <a:latin typeface="Arial Narrow" panose="020B0606020202030204" pitchFamily="34" charset="0"/>
              </a:rPr>
              <a:t>cancer / edited by Jim Cassidy, Patrick Johnston, Eric Van Cutsem.</a:t>
            </a:r>
            <a:r>
              <a:rPr lang="en-US" sz="1200" b="1" i="1" dirty="0">
                <a:solidFill>
                  <a:srgbClr val="FF0000"/>
                </a:solidFill>
                <a:latin typeface="Arial Narrow" panose="020B0606020202030204" pitchFamily="34" charset="0"/>
              </a:rPr>
              <a:t> (2007)</a:t>
            </a:r>
            <a:endParaRPr lang="bg-BG" sz="1200" b="1" i="1" dirty="0">
              <a:solidFill>
                <a:srgbClr val="FF0000"/>
              </a:solidFill>
              <a:latin typeface="Arial Narrow" panose="020B0606020202030204" pitchFamily="34" charset="0"/>
            </a:endParaRPr>
          </a:p>
        </p:txBody>
      </p:sp>
      <p:sp>
        <p:nvSpPr>
          <p:cNvPr id="17412" name="Rectangle 4"/>
          <p:cNvSpPr>
            <a:spLocks noGrp="1" noChangeArrowheads="1"/>
          </p:cNvSpPr>
          <p:nvPr>
            <p:ph type="body" idx="1"/>
          </p:nvPr>
        </p:nvSpPr>
        <p:spPr/>
        <p:txBody>
          <a:bodyPr/>
          <a:lstStyle/>
          <a:p>
            <a:pPr>
              <a:buFontTx/>
              <a:buChar char="•"/>
            </a:pPr>
            <a:endParaRPr lang="en-US" sz="1800" dirty="0"/>
          </a:p>
          <a:p>
            <a:pPr>
              <a:buFontTx/>
              <a:buChar char="•"/>
            </a:pPr>
            <a:r>
              <a:rPr lang="bg-BG" sz="1800" b="1" dirty="0">
                <a:solidFill>
                  <a:srgbClr val="FF0000"/>
                </a:solidFill>
              </a:rPr>
              <a:t>Hereditary Nonpolyposis Colon Cancer</a:t>
            </a:r>
            <a:r>
              <a:rPr lang="en-US" sz="1800" b="1" dirty="0">
                <a:solidFill>
                  <a:srgbClr val="FF0000"/>
                </a:solidFill>
              </a:rPr>
              <a:t> (</a:t>
            </a:r>
            <a:r>
              <a:rPr lang="bg-BG" sz="1800" b="1" dirty="0">
                <a:solidFill>
                  <a:srgbClr val="FF0000"/>
                </a:solidFill>
              </a:rPr>
              <a:t>HNPCC)</a:t>
            </a:r>
            <a:r>
              <a:rPr lang="en-US" sz="1800" dirty="0"/>
              <a:t> - between 35 and 45 years), uncommon histological feature of medullary carcinoma (TILs), mucinous adenocarcinomas and high-grade tumors. An increased incidence of </a:t>
            </a:r>
            <a:r>
              <a:rPr lang="en-US" sz="1800" dirty="0" err="1"/>
              <a:t>metachronous</a:t>
            </a:r>
            <a:r>
              <a:rPr lang="en-US" sz="1800" dirty="0"/>
              <a:t> multiple primary tumors. HNPCC accounts for at least 4% to 6% of all colorectal carcinomas.</a:t>
            </a:r>
          </a:p>
          <a:p>
            <a:endParaRPr lang="en-US" sz="1800" dirty="0"/>
          </a:p>
          <a:p>
            <a:pPr>
              <a:buFontTx/>
              <a:buChar char="•"/>
            </a:pPr>
            <a:r>
              <a:rPr lang="en-US" sz="1800" b="1" dirty="0">
                <a:solidFill>
                  <a:srgbClr val="FF0000"/>
                </a:solidFill>
              </a:rPr>
              <a:t>Carcinoma Arising in Familial Adenomatous Polyposis (FAP) &amp; (HFAS) </a:t>
            </a:r>
            <a:r>
              <a:rPr lang="en-US" sz="1800" dirty="0"/>
              <a:t>-usually with fewer than 100 adenomas, mostly of the flat type. The histological features are similar to those of sporadic cancers. High proportion of multiple synchronous primary tumors in symptomatic cases (up to a third of cases).</a:t>
            </a:r>
          </a:p>
          <a:p>
            <a:endParaRPr lang="en-US" sz="1800" dirty="0"/>
          </a:p>
          <a:p>
            <a:pPr>
              <a:buFontTx/>
              <a:buChar char="•"/>
            </a:pPr>
            <a:r>
              <a:rPr lang="en-US" sz="1800" b="1" dirty="0">
                <a:solidFill>
                  <a:srgbClr val="FF0000"/>
                </a:solidFill>
              </a:rPr>
              <a:t>Carcinoma Developing in Inflammatory Bowel Disease </a:t>
            </a:r>
            <a:r>
              <a:rPr lang="en-US" sz="1800" dirty="0"/>
              <a:t>- predominantly in extensive ulcerous colitis with a history of 10 years or longer, involving most of the large bowel (right-sided colitis) and with high activity of inflammation. Often synchronous multiple carcinomas. </a:t>
            </a:r>
            <a:r>
              <a:rPr lang="en-US" sz="1600" dirty="0"/>
              <a:t>High-grade tumors, mucinous adenocarcinomas, and signet-ring cell carcinomas. </a:t>
            </a:r>
            <a:r>
              <a:rPr lang="en-US" sz="1800" dirty="0"/>
              <a:t>Less than 1% of all colorectal carcinomas arise in inflammatory bowel disease.</a:t>
            </a:r>
            <a:endParaRPr lang="bg-BG" b="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 </a:t>
            </a: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Adenomas </a:t>
            </a:r>
            <a:r>
              <a:rPr lang="en-US" b="1" dirty="0"/>
              <a:t>and Adenocarcinoma</a:t>
            </a:r>
            <a:endParaRPr lang="en-US" dirty="0"/>
          </a:p>
          <a:p>
            <a:r>
              <a:rPr lang="en-US" dirty="0"/>
              <a:t>Adenomas (tubular adenoma, </a:t>
            </a:r>
            <a:r>
              <a:rPr lang="en-US" dirty="0" err="1"/>
              <a:t>tubulovillous</a:t>
            </a:r>
            <a:r>
              <a:rPr lang="en-US" dirty="0"/>
              <a:t> adenoma, villous adenoma) demonstrate the same </a:t>
            </a:r>
            <a:r>
              <a:rPr lang="en-US" dirty="0" err="1"/>
              <a:t>immunohistochemical</a:t>
            </a:r>
            <a:r>
              <a:rPr lang="en-US" dirty="0"/>
              <a:t> reactions as colonic adenocarcinoma. Almost all react with antibody directed against </a:t>
            </a:r>
            <a:r>
              <a:rPr lang="en-US" dirty="0">
                <a:solidFill>
                  <a:srgbClr val="FF0000"/>
                </a:solidFill>
              </a:rPr>
              <a:t>CK20</a:t>
            </a:r>
            <a:r>
              <a:rPr lang="en-US" dirty="0"/>
              <a:t> and a minority will also stain focally with </a:t>
            </a:r>
            <a:r>
              <a:rPr lang="en-US" dirty="0">
                <a:solidFill>
                  <a:srgbClr val="FF0000"/>
                </a:solidFill>
              </a:rPr>
              <a:t>CK7, </a:t>
            </a:r>
            <a:r>
              <a:rPr lang="en-US" dirty="0"/>
              <a:t>in contrast to pancreatic adenocarcinomas, most of which are CK20 negative and CK7 positive. </a:t>
            </a:r>
            <a:endParaRPr lang="en-US" dirty="0" smtClean="0"/>
          </a:p>
          <a:p>
            <a:r>
              <a:rPr lang="en-US" dirty="0" smtClean="0"/>
              <a:t>Differentiation </a:t>
            </a:r>
            <a:r>
              <a:rPr lang="en-US" dirty="0"/>
              <a:t>of metastatic colorectal adenocarcinoma from adenocarcinoma arising at other sites can sometimes be challenging. </a:t>
            </a:r>
            <a:endParaRPr lang="en-US" dirty="0" smtClean="0"/>
          </a:p>
          <a:p>
            <a:r>
              <a:rPr lang="en-US" dirty="0" smtClean="0"/>
              <a:t>Pulmonary </a:t>
            </a:r>
            <a:r>
              <a:rPr lang="en-US" dirty="0"/>
              <a:t>adenocarcinoma can resemble colorectal adenocarcinoma. Cytokeratin 7 and CK20 can be helpful in this regard, with CK7 usually strongly positive in lung adenocarcinomas and CK20 usually negative; the reverse pattern is seen with colorectal adenocarcinoma. </a:t>
            </a:r>
            <a:endParaRPr lang="en-US" dirty="0" smtClean="0"/>
          </a:p>
          <a:p>
            <a:r>
              <a:rPr lang="en-US" dirty="0" smtClean="0"/>
              <a:t>In </a:t>
            </a:r>
            <a:r>
              <a:rPr lang="en-US" dirty="0"/>
              <a:t>addition, thyroid transcription factor 1 (TTF-1) is generally positive in lung cancers, and CDX-2 and beta-catenin are generally positive in colorectal cancers. </a:t>
            </a:r>
            <a:endParaRPr lang="en-US" dirty="0" smtClean="0"/>
          </a:p>
          <a:p>
            <a:r>
              <a:rPr lang="en-US" dirty="0" err="1" smtClean="0"/>
              <a:t>Endometrioid</a:t>
            </a:r>
            <a:r>
              <a:rPr lang="en-US" dirty="0" smtClean="0"/>
              <a:t>-type </a:t>
            </a:r>
            <a:r>
              <a:rPr lang="en-US" dirty="0"/>
              <a:t>carcinomas can also be histologically indistinguishable from colorectal carcinoma. </a:t>
            </a:r>
            <a:r>
              <a:rPr lang="en-US" dirty="0" smtClean="0"/>
              <a:t>Here</a:t>
            </a:r>
            <a:r>
              <a:rPr lang="en-US" dirty="0"/>
              <a:t>, again, CK7 is positive in almost all </a:t>
            </a:r>
            <a:r>
              <a:rPr lang="en-US" dirty="0" err="1"/>
              <a:t>endometrioid</a:t>
            </a:r>
            <a:r>
              <a:rPr lang="en-US" dirty="0"/>
              <a:t> adenocarcinomas and only mildly reactive in colorectal adenocarcinomas</a:t>
            </a:r>
            <a:r>
              <a:rPr lang="en-US" dirty="0" smtClean="0"/>
              <a:t>.</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 </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Cadherin-17</a:t>
            </a:r>
            <a:endParaRPr lang="en-US" dirty="0"/>
          </a:p>
          <a:p>
            <a:r>
              <a:rPr lang="en-US" dirty="0"/>
              <a:t>Cadherin-17 is a member of a </a:t>
            </a:r>
            <a:r>
              <a:rPr lang="en-US" dirty="0" err="1"/>
              <a:t>multigene</a:t>
            </a:r>
            <a:r>
              <a:rPr lang="en-US" dirty="0"/>
              <a:t> family of calcium-dependent, </a:t>
            </a:r>
            <a:r>
              <a:rPr lang="en-US" dirty="0" err="1"/>
              <a:t>transmembrane</a:t>
            </a:r>
            <a:r>
              <a:rPr lang="en-US" dirty="0"/>
              <a:t> proteins that mediates cell-cell adhesion, plays important roles during embryogenesis, and is crucial for tissue morphogenesis and maintenance. </a:t>
            </a:r>
            <a:endParaRPr lang="en-US" dirty="0" smtClean="0"/>
          </a:p>
          <a:p>
            <a:r>
              <a:rPr lang="en-US" dirty="0" smtClean="0"/>
              <a:t>Cadherin-17 </a:t>
            </a:r>
            <a:r>
              <a:rPr lang="en-US" dirty="0"/>
              <a:t>is exclusively expressed in the epithelial cells of embryonic and adult small intestine and colon, and pancreatic ducts. It has also been reported to be frequently expressed in adenocarcinomas arising in the gastrointestinal tract and pancreas. Owing to its restricted expression in these groups of tumors, cadherin-17 has proven to be a useful </a:t>
            </a:r>
            <a:r>
              <a:rPr lang="en-US" dirty="0" err="1"/>
              <a:t>immunohistochemical</a:t>
            </a:r>
            <a:r>
              <a:rPr lang="en-US" dirty="0"/>
              <a:t> marker for assisting in distinguishing these neoplasms from other malignancies with which they may be confused.</a:t>
            </a:r>
          </a:p>
          <a:p>
            <a:r>
              <a:rPr lang="en-US" dirty="0" smtClean="0"/>
              <a:t>Of </a:t>
            </a:r>
            <a:r>
              <a:rPr lang="en-US" dirty="0"/>
              <a:t>those adenocarcinomas arising in the gastrointestinal tract, cadherin-17 expression has been reported in the vast majority of primary (96% to 100%) and metastatic (100%) colorectal adenocarcinomas. It has also been reported in esophageal (67% to 82%) and gastric (23% to 90%) adenocarcinomas.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Leiomyoma</a:t>
            </a:r>
            <a:endParaRPr lang="en-US" dirty="0"/>
          </a:p>
        </p:txBody>
      </p:sp>
      <p:sp>
        <p:nvSpPr>
          <p:cNvPr id="3" name="Content Placeholder 2"/>
          <p:cNvSpPr>
            <a:spLocks noGrp="1"/>
          </p:cNvSpPr>
          <p:nvPr>
            <p:ph idx="1"/>
          </p:nvPr>
        </p:nvSpPr>
        <p:spPr/>
        <p:txBody>
          <a:bodyPr>
            <a:normAutofit fontScale="92500" lnSpcReduction="10000"/>
          </a:bodyPr>
          <a:lstStyle/>
          <a:p>
            <a:r>
              <a:rPr lang="en-US" dirty="0" err="1" smtClean="0"/>
              <a:t>Leiomyomas</a:t>
            </a:r>
            <a:r>
              <a:rPr lang="en-US" dirty="0" smtClean="0"/>
              <a:t> </a:t>
            </a:r>
            <a:r>
              <a:rPr lang="en-US" dirty="0"/>
              <a:t>are tumors of one of the muscle layers of the intestinal wall. </a:t>
            </a:r>
            <a:endParaRPr lang="en-US" dirty="0" smtClean="0"/>
          </a:p>
          <a:p>
            <a:r>
              <a:rPr lang="en-US" dirty="0" smtClean="0"/>
              <a:t>Some </a:t>
            </a:r>
            <a:r>
              <a:rPr lang="en-US" dirty="0"/>
              <a:t>can grow into the lumen of the bowel and become ulcerated and cause bleeding or anemia, which is the most common symptom and finding. </a:t>
            </a:r>
            <a:endParaRPr lang="en-US" dirty="0" smtClean="0"/>
          </a:p>
          <a:p>
            <a:r>
              <a:rPr lang="en-US" dirty="0" smtClean="0"/>
              <a:t>They </a:t>
            </a:r>
            <a:r>
              <a:rPr lang="en-US" dirty="0"/>
              <a:t>can be very difficult to diagnose, especially when they occur in the small intestine. </a:t>
            </a:r>
            <a:endParaRPr lang="en-US" dirty="0" smtClean="0"/>
          </a:p>
          <a:p>
            <a:r>
              <a:rPr lang="en-US" dirty="0" smtClean="0"/>
              <a:t>Endoscopic </a:t>
            </a:r>
            <a:r>
              <a:rPr lang="en-US" dirty="0"/>
              <a:t>ultrasound is a useful way to determine the site of the tumor within the bowel wall. </a:t>
            </a:r>
            <a:endParaRPr lang="en-US" dirty="0" smtClean="0"/>
          </a:p>
          <a:p>
            <a:endParaRPr lang="en-US" dirty="0"/>
          </a:p>
          <a:p>
            <a:r>
              <a:rPr lang="en-US" dirty="0" smtClean="0"/>
              <a:t>Some </a:t>
            </a:r>
            <a:r>
              <a:rPr lang="en-US" dirty="0" err="1"/>
              <a:t>leiomyomas</a:t>
            </a:r>
            <a:r>
              <a:rPr lang="en-US" dirty="0"/>
              <a:t> do have malignant potential. Biopsy sampling and surgical resection is the normal course of action.</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 </a:t>
            </a:r>
            <a:endParaRPr lang="en-US" dirty="0"/>
          </a:p>
        </p:txBody>
      </p:sp>
      <p:sp>
        <p:nvSpPr>
          <p:cNvPr id="3" name="Content Placeholder 2"/>
          <p:cNvSpPr>
            <a:spLocks noGrp="1"/>
          </p:cNvSpPr>
          <p:nvPr>
            <p:ph idx="1"/>
          </p:nvPr>
        </p:nvSpPr>
        <p:spPr/>
        <p:txBody>
          <a:bodyPr>
            <a:normAutofit fontScale="92500" lnSpcReduction="20000"/>
          </a:bodyPr>
          <a:lstStyle/>
          <a:p>
            <a:r>
              <a:rPr lang="en-US" b="1" dirty="0" err="1" smtClean="0"/>
              <a:t>Villin</a:t>
            </a:r>
            <a:endParaRPr lang="en-US" dirty="0"/>
          </a:p>
          <a:p>
            <a:r>
              <a:rPr lang="en-US" dirty="0" err="1"/>
              <a:t>Villin</a:t>
            </a:r>
            <a:r>
              <a:rPr lang="en-US" dirty="0"/>
              <a:t> is another marker that has been recommended as being useful in the diagnosis of adenocarcinomas of the gastrointestinal tract that, when compared with cadherin-17, is less sensitive for colorectal adenocarcinomas (93% vs. 99%), but more sensitive for gastric adenocarcinomas (49% vs. 44</a:t>
            </a:r>
            <a:r>
              <a:rPr lang="en-US" dirty="0" smtClean="0"/>
              <a:t>%).</a:t>
            </a:r>
            <a:endParaRPr lang="en-US" dirty="0"/>
          </a:p>
          <a:p>
            <a:r>
              <a:rPr lang="en-US" b="1" dirty="0"/>
              <a:t>SATB2</a:t>
            </a:r>
            <a:endParaRPr lang="en-US" dirty="0"/>
          </a:p>
          <a:p>
            <a:r>
              <a:rPr lang="en-US" dirty="0"/>
              <a:t>SATB2 is a recently recognized </a:t>
            </a:r>
            <a:r>
              <a:rPr lang="en-US" dirty="0" err="1"/>
              <a:t>immunohistochemical</a:t>
            </a:r>
            <a:r>
              <a:rPr lang="en-US" dirty="0"/>
              <a:t> marker that, because its expression is highly restricted to colorectal adenocarcinoma, has found utility as an </a:t>
            </a:r>
            <a:r>
              <a:rPr lang="en-US" dirty="0" err="1"/>
              <a:t>immunohistochemical</a:t>
            </a:r>
            <a:r>
              <a:rPr lang="en-US" dirty="0"/>
              <a:t> marker in the diagnosis of these tumors. Magnusson et </a:t>
            </a:r>
            <a:r>
              <a:rPr lang="en-US" dirty="0" smtClean="0"/>
              <a:t>al </a:t>
            </a:r>
            <a:r>
              <a:rPr lang="en-US" dirty="0"/>
              <a:t>show that SATB2 is a sensitive and highly specific marker for colorectal carcinoma (CRC) with distinct positivity in 85% of all CRCs, and that SATB2 and/or CK20 are positive in 97% of CRCs.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Colorectal Cancer Is a </a:t>
            </a:r>
            <a:r>
              <a:rPr lang="en-US" dirty="0" err="1"/>
              <a:t>Heterocellular</a:t>
            </a:r>
            <a:r>
              <a:rPr lang="en-US" dirty="0"/>
              <a:t> System</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7112" y="1690688"/>
            <a:ext cx="11557776" cy="4846320"/>
          </a:xfr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a:t>Immunohistochemical</a:t>
            </a:r>
            <a:r>
              <a:rPr lang="en-US" dirty="0"/>
              <a:t> </a:t>
            </a:r>
            <a:r>
              <a:rPr lang="en-US" dirty="0" smtClean="0"/>
              <a:t>scoring for CRC</a:t>
            </a:r>
            <a:endParaRPr lang="en-US" dirty="0"/>
          </a:p>
        </p:txBody>
      </p: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89560" y="1690688"/>
            <a:ext cx="5730240" cy="4103363"/>
          </a:xfrm>
        </p:spPr>
      </p:pic>
      <p:sp>
        <p:nvSpPr>
          <p:cNvPr id="6" name="Content Placeholder 5"/>
          <p:cNvSpPr>
            <a:spLocks noGrp="1"/>
          </p:cNvSpPr>
          <p:nvPr>
            <p:ph sz="half" idx="2"/>
          </p:nvPr>
        </p:nvSpPr>
        <p:spPr>
          <a:xfrm>
            <a:off x="6172200" y="1825624"/>
            <a:ext cx="5181600" cy="4834255"/>
          </a:xfrm>
        </p:spPr>
        <p:txBody>
          <a:bodyPr>
            <a:normAutofit fontScale="62500" lnSpcReduction="20000"/>
          </a:bodyPr>
          <a:lstStyle/>
          <a:p>
            <a:r>
              <a:rPr lang="en-US" dirty="0" err="1"/>
              <a:t>Immunohistochemical</a:t>
            </a:r>
            <a:r>
              <a:rPr lang="en-US" dirty="0"/>
              <a:t> scoring of </a:t>
            </a:r>
            <a:r>
              <a:rPr lang="en-US" dirty="0" smtClean="0"/>
              <a:t>PD-L1 (</a:t>
            </a:r>
            <a:r>
              <a:rPr lang="en-US" b="1" dirty="0" smtClean="0"/>
              <a:t>a</a:t>
            </a:r>
            <a:r>
              <a:rPr lang="en-US" dirty="0" smtClean="0"/>
              <a:t>–</a:t>
            </a:r>
            <a:r>
              <a:rPr lang="en-US" b="1" dirty="0" smtClean="0"/>
              <a:t>c</a:t>
            </a:r>
            <a:r>
              <a:rPr lang="en-US" dirty="0"/>
              <a:t>), PTEN (</a:t>
            </a:r>
            <a:r>
              <a:rPr lang="en-US" b="1" dirty="0"/>
              <a:t>d</a:t>
            </a:r>
            <a:r>
              <a:rPr lang="en-US" dirty="0"/>
              <a:t>–</a:t>
            </a:r>
            <a:r>
              <a:rPr lang="en-US" b="1" dirty="0"/>
              <a:t>f</a:t>
            </a:r>
            <a:r>
              <a:rPr lang="en-US" dirty="0"/>
              <a:t>) and CD8 (</a:t>
            </a:r>
            <a:r>
              <a:rPr lang="en-US" b="1" dirty="0"/>
              <a:t>g</a:t>
            </a:r>
            <a:r>
              <a:rPr lang="en-US" dirty="0"/>
              <a:t>–</a:t>
            </a:r>
            <a:r>
              <a:rPr lang="en-US" b="1" dirty="0"/>
              <a:t>j</a:t>
            </a:r>
            <a:r>
              <a:rPr lang="en-US" dirty="0" smtClean="0"/>
              <a:t>).</a:t>
            </a:r>
          </a:p>
          <a:p>
            <a:r>
              <a:rPr lang="en-US" dirty="0" smtClean="0"/>
              <a:t>PD-L1 </a:t>
            </a:r>
            <a:r>
              <a:rPr lang="en-US" dirty="0"/>
              <a:t>expression was scored on a scale of 0–2: 0=&lt;5% (</a:t>
            </a:r>
            <a:r>
              <a:rPr lang="en-US" b="1" dirty="0"/>
              <a:t>a</a:t>
            </a:r>
            <a:r>
              <a:rPr lang="en-US" dirty="0"/>
              <a:t>), 1+=5–49% (</a:t>
            </a:r>
            <a:r>
              <a:rPr lang="en-US" b="1" dirty="0"/>
              <a:t>b</a:t>
            </a:r>
            <a:r>
              <a:rPr lang="en-US" dirty="0"/>
              <a:t>), and 2+=≥50% (</a:t>
            </a:r>
            <a:r>
              <a:rPr lang="en-US" b="1" dirty="0"/>
              <a:t>c</a:t>
            </a:r>
            <a:r>
              <a:rPr lang="en-US" dirty="0"/>
              <a:t>) of the tumor cells exhibiting membranous staining of any intensity. Cytoplasmic and/or nuclear PTEN staining was semi-quantitatively evaluated as either lost (0)=&lt;10% of tumor cells with positive staining ((</a:t>
            </a:r>
            <a:r>
              <a:rPr lang="en-US" b="1" dirty="0"/>
              <a:t>d</a:t>
            </a:r>
            <a:r>
              <a:rPr lang="en-US" dirty="0"/>
              <a:t>) negative tumor cells in the background of positive normal epithelium and stromal cells), reduced (1)=10–90% of tumor cells with positive staining (</a:t>
            </a:r>
            <a:r>
              <a:rPr lang="en-US" b="1" dirty="0"/>
              <a:t>e</a:t>
            </a:r>
            <a:r>
              <a:rPr lang="en-US" dirty="0"/>
              <a:t>) or preserved (2)=&gt;90% of the tumor cells with positive staining (</a:t>
            </a:r>
            <a:r>
              <a:rPr lang="en-US" b="1" dirty="0"/>
              <a:t>f</a:t>
            </a:r>
            <a:r>
              <a:rPr lang="en-US" dirty="0"/>
              <a:t>). PTEN expression was then dichotomized as lost (&lt;10% of tumor cells with expression of PTEN) or retained (≥10% of tumor cells with expression). Tumor-infiltrating CD8+, TBET+, or GATA3+ lymphocytes were scored on a scale of 0–3 based on the percentage of tumor cells with overlying positive cells: 0=none or rare (</a:t>
            </a:r>
            <a:r>
              <a:rPr lang="en-US" b="1" dirty="0"/>
              <a:t>g</a:t>
            </a:r>
            <a:r>
              <a:rPr lang="en-US" dirty="0"/>
              <a:t>), 1+=&lt;5% (</a:t>
            </a:r>
            <a:r>
              <a:rPr lang="en-US" b="1" dirty="0"/>
              <a:t>h</a:t>
            </a:r>
            <a:r>
              <a:rPr lang="en-US" dirty="0"/>
              <a:t>), 2+=≥5% and &lt;25% (</a:t>
            </a:r>
            <a:r>
              <a:rPr lang="en-US" b="1" dirty="0" err="1"/>
              <a:t>i</a:t>
            </a:r>
            <a:r>
              <a:rPr lang="en-US" dirty="0"/>
              <a:t>), and 3+=≥25% (</a:t>
            </a:r>
            <a:r>
              <a:rPr lang="en-US" b="1" dirty="0"/>
              <a:t>j</a:t>
            </a:r>
            <a:r>
              <a:rPr lang="en-US" dirty="0"/>
              <a:t>). CD8, TBET, and GATA3 scores were subsequently dichotomized into cases with high (scores 2+ to 3+) and low (scores 0 and 1+) expression. PD-L1, programmed cell death ligand 1.</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 y="0"/>
            <a:ext cx="10515600" cy="677917"/>
          </a:xfrm>
        </p:spPr>
        <p:txBody>
          <a:bodyPr>
            <a:normAutofit fontScale="90000"/>
          </a:bodyPr>
          <a:lstStyle/>
          <a:p>
            <a:r>
              <a:rPr lang="en-US" dirty="0" smtClean="0"/>
              <a:t>TNM staging for CRC</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79120" y="861842"/>
            <a:ext cx="10683240" cy="5791200"/>
          </a:xfrm>
        </p:spPr>
      </p:pic>
      <p:sp>
        <p:nvSpPr>
          <p:cNvPr id="2" name="Oval 1"/>
          <p:cNvSpPr/>
          <p:nvPr/>
        </p:nvSpPr>
        <p:spPr>
          <a:xfrm>
            <a:off x="346841" y="5707117"/>
            <a:ext cx="2156515" cy="1070238"/>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7999"/>
          </a:xfr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0:</a:t>
            </a:r>
            <a:r>
              <a:rPr lang="en-US" sz="2400" dirty="0"/>
              <a:t> This is called cancer in situ. The cancer cells are only in the mucosa, or the inner lining, of the colon or rectum.</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4909" y="315540"/>
            <a:ext cx="8442181" cy="5029200"/>
          </a:xfr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a:t>
            </a:r>
            <a:r>
              <a:rPr lang="en-US" sz="2400" dirty="0"/>
              <a:t> The cancer has grown through the mucosa and has invaded the muscular layer of the colon or rectum. It has not spread into nearby tissue or lymph nodes (T1 or T2, N0, M0).</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6786" y="315540"/>
            <a:ext cx="8524067" cy="5029200"/>
          </a:xfr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IIA:</a:t>
            </a:r>
            <a:r>
              <a:rPr lang="en-US" sz="2400" dirty="0"/>
              <a:t> The cancer has grown through the wall of the colon or rectum but has not spread to nearby tissue or to the nearby lymph nodes (T3, N0, M0).</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3966" y="450279"/>
            <a:ext cx="8524067" cy="5029200"/>
          </a:xfr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IIB:</a:t>
            </a:r>
            <a:r>
              <a:rPr lang="en-US" sz="2400" dirty="0"/>
              <a:t> The cancer has grown through the layers of the muscle to the lining of the abdomen, called the visceral peritoneum. It has not spread to the nearby lymph nodes or elsewhere (T4a, N0, M0).</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6634" y="315540"/>
            <a:ext cx="8524067" cy="5029200"/>
          </a:xfr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IIC:</a:t>
            </a:r>
            <a:r>
              <a:rPr lang="en-US" sz="2400" dirty="0"/>
              <a:t> The tumor has spread through the wall of the colon or rectum and has grown into nearby structures. It has not spread to the nearby lymph nodes or elsewhere (T4b, N0, M0).</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28149" y="315540"/>
            <a:ext cx="8524067" cy="50292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Adenomas</a:t>
            </a:r>
            <a:endParaRPr lang="en-US" dirty="0"/>
          </a:p>
        </p:txBody>
      </p:sp>
      <p:sp>
        <p:nvSpPr>
          <p:cNvPr id="3" name="Content Placeholder 2"/>
          <p:cNvSpPr>
            <a:spLocks noGrp="1"/>
          </p:cNvSpPr>
          <p:nvPr>
            <p:ph idx="1"/>
          </p:nvPr>
        </p:nvSpPr>
        <p:spPr/>
        <p:txBody>
          <a:bodyPr/>
          <a:lstStyle/>
          <a:p>
            <a:r>
              <a:rPr lang="en-US" dirty="0" smtClean="0"/>
              <a:t>Adenomas </a:t>
            </a:r>
            <a:r>
              <a:rPr lang="en-US" dirty="0"/>
              <a:t>are benign tumors that do have malignant potential. </a:t>
            </a:r>
            <a:endParaRPr lang="en-US" dirty="0" smtClean="0"/>
          </a:p>
          <a:p>
            <a:r>
              <a:rPr lang="en-US" dirty="0" smtClean="0"/>
              <a:t>They </a:t>
            </a:r>
            <a:r>
              <a:rPr lang="en-US" dirty="0"/>
              <a:t>cause symptoms due to blockage. </a:t>
            </a:r>
            <a:endParaRPr lang="en-US" dirty="0" smtClean="0"/>
          </a:p>
          <a:p>
            <a:r>
              <a:rPr lang="en-US" dirty="0" smtClean="0"/>
              <a:t>When </a:t>
            </a:r>
            <a:r>
              <a:rPr lang="en-US" dirty="0"/>
              <a:t>they arise in the region of the papilla or the area of the duodenum where the bile duct and pancreas drain they can cause jaundice. </a:t>
            </a:r>
            <a:endParaRPr lang="en-US" dirty="0" smtClean="0"/>
          </a:p>
          <a:p>
            <a:r>
              <a:rPr lang="en-US" dirty="0" smtClean="0"/>
              <a:t>Because </a:t>
            </a:r>
            <a:r>
              <a:rPr lang="en-US" dirty="0"/>
              <a:t>of the risk of malignant degeneration, adenomas are usually removed (by surgery or endoscopy).</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93978"/>
            <a:ext cx="10515600" cy="1304322"/>
          </a:xfrm>
        </p:spPr>
        <p:txBody>
          <a:bodyPr>
            <a:normAutofit fontScale="90000"/>
          </a:bodyPr>
          <a:lstStyle/>
          <a:p>
            <a:r>
              <a:rPr lang="en-US" sz="2400" b="1" dirty="0"/>
              <a:t>Stage IIIA:</a:t>
            </a:r>
            <a:r>
              <a:rPr lang="en-US" sz="2400" dirty="0"/>
              <a:t> The cancer has grown through the inner lining or into the muscle layers of the intestine. It has spread to 1 to 3 lymph nodes or to a nodule of tumor cells in tissues around the colon or rectum that do not appear to be lymph nodes but has not spread to other parts of the body (T1 or T2, N1 or N1c, M0; or T1, N2a, M0).</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709" y="843574"/>
            <a:ext cx="5424407" cy="320040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843574"/>
            <a:ext cx="5424407" cy="320040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14112" y="141645"/>
            <a:ext cx="3564611" cy="2103120"/>
          </a:xfrm>
        </p:spPr>
      </p:pic>
      <p:sp>
        <p:nvSpPr>
          <p:cNvPr id="8" name="Content Placeholder 7"/>
          <p:cNvSpPr>
            <a:spLocks noGrp="1"/>
          </p:cNvSpPr>
          <p:nvPr>
            <p:ph sz="half" idx="2"/>
          </p:nvPr>
        </p:nvSpPr>
        <p:spPr/>
        <p:txBody>
          <a:bodyPr/>
          <a:lstStyle/>
          <a:p>
            <a:r>
              <a:rPr lang="en-US" b="1" dirty="0"/>
              <a:t>Stage IIIB:</a:t>
            </a:r>
            <a:r>
              <a:rPr lang="en-US" dirty="0"/>
              <a:t> The cancer has grown through the bowel wall or to surrounding organs and into 1 to 3 lymph nodes or to a nodule of tumor in tissues around the colon or rectum that do not appear to be lymph nodes. It has not spread to other parts of the body (T3 or T4a, N1 or N1c, M0; T2 or T3, N2a, M0; or T1 or T2, N2b, M0</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4112" y="2350070"/>
            <a:ext cx="3564611" cy="21031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4112" y="4453190"/>
            <a:ext cx="3564611" cy="2103120"/>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2"/>
          </p:nvPr>
        </p:nvSpPr>
        <p:spPr/>
        <p:txBody>
          <a:bodyPr/>
          <a:lstStyle/>
          <a:p>
            <a:r>
              <a:rPr lang="en-US" b="1" dirty="0"/>
              <a:t>Stage IIIC:</a:t>
            </a:r>
            <a:r>
              <a:rPr lang="en-US" dirty="0"/>
              <a:t> The cancer of the colon, regardless of how deep it has grown, has spread to 4 or more lymph nodes but not to other distant parts of the body (T4a, N2a, M0; T3 or T4a, N2b, M0; or T4b, N1 or N2, M0).</a:t>
            </a:r>
          </a:p>
        </p:txBody>
      </p:sp>
      <p:pic>
        <p:nvPicPr>
          <p:cNvPr id="3" name="Content Placeholder 2"/>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14114" y="109790"/>
            <a:ext cx="3564611" cy="2103120"/>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9311" y="2346507"/>
            <a:ext cx="3564611" cy="210312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4114" y="4583224"/>
            <a:ext cx="3564611" cy="2103120"/>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IVA:</a:t>
            </a:r>
            <a:r>
              <a:rPr lang="en-US" sz="2400" dirty="0"/>
              <a:t> The cancer has spread to a single distant part of the body, such as the liver or lungs (any T, any N, M1a).</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3966" y="315540"/>
            <a:ext cx="8524067" cy="5029200"/>
          </a:xfr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44740"/>
            <a:ext cx="10515600" cy="1304322"/>
          </a:xfrm>
        </p:spPr>
        <p:txBody>
          <a:bodyPr>
            <a:normAutofit/>
          </a:bodyPr>
          <a:lstStyle/>
          <a:p>
            <a:r>
              <a:rPr lang="en-US" sz="2400" b="1" dirty="0"/>
              <a:t>Stage IVB:</a:t>
            </a:r>
            <a:r>
              <a:rPr lang="en-US" sz="2400" dirty="0"/>
              <a:t> The cancer has spread to more than 1 part of the body (any T, any N, M1b).</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33966" y="315540"/>
            <a:ext cx="8524067" cy="5029200"/>
          </a:xfr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istory"/>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440238" y="2133600"/>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4099" name="Text Box 3"/>
          <p:cNvSpPr txBox="1">
            <a:spLocks noChangeArrowheads="1"/>
          </p:cNvSpPr>
          <p:nvPr/>
        </p:nvSpPr>
        <p:spPr bwMode="auto">
          <a:xfrm>
            <a:off x="2662239" y="-22225"/>
            <a:ext cx="69119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dirty="0">
                <a:solidFill>
                  <a:srgbClr val="FF0000"/>
                </a:solidFill>
                <a:latin typeface="Arial Black" panose="020B0A04020102020204" pitchFamily="34" charset="0"/>
              </a:rPr>
              <a:t>H</a:t>
            </a:r>
            <a:r>
              <a:rPr lang="bg-BG" dirty="0">
                <a:solidFill>
                  <a:srgbClr val="FF0000"/>
                </a:solidFill>
                <a:latin typeface="Arial Black" panose="020B0A04020102020204" pitchFamily="34" charset="0"/>
              </a:rPr>
              <a:t>istory says</a:t>
            </a:r>
            <a:r>
              <a:rPr lang="en-US" dirty="0">
                <a:solidFill>
                  <a:srgbClr val="FF0000"/>
                </a:solidFill>
                <a:latin typeface="Arial Black" panose="020B0A04020102020204" pitchFamily="34" charset="0"/>
              </a:rPr>
              <a:t> : In the beginning was Duke 1 and 2</a:t>
            </a:r>
          </a:p>
          <a:p>
            <a:r>
              <a:rPr lang="en-US" dirty="0" err="1">
                <a:solidFill>
                  <a:srgbClr val="FF0000"/>
                </a:solidFill>
                <a:latin typeface="Arial Black" panose="020B0A04020102020204" pitchFamily="34" charset="0"/>
              </a:rPr>
              <a:t>Afther</a:t>
            </a:r>
            <a:r>
              <a:rPr lang="en-US" dirty="0">
                <a:solidFill>
                  <a:srgbClr val="FF0000"/>
                </a:solidFill>
                <a:latin typeface="Arial Black" panose="020B0A04020102020204" pitchFamily="34" charset="0"/>
              </a:rPr>
              <a:t> that was </a:t>
            </a:r>
            <a:r>
              <a:rPr lang="en-US" dirty="0" err="1">
                <a:solidFill>
                  <a:srgbClr val="FF0000"/>
                </a:solidFill>
                <a:latin typeface="Arial Black" panose="020B0A04020102020204" pitchFamily="34" charset="0"/>
              </a:rPr>
              <a:t>Astler</a:t>
            </a:r>
            <a:r>
              <a:rPr lang="en-US" dirty="0">
                <a:solidFill>
                  <a:srgbClr val="FF0000"/>
                </a:solidFill>
                <a:latin typeface="Arial Black" panose="020B0A04020102020204" pitchFamily="34" charset="0"/>
              </a:rPr>
              <a:t> &amp; </a:t>
            </a:r>
            <a:r>
              <a:rPr lang="en-US" dirty="0" err="1">
                <a:solidFill>
                  <a:srgbClr val="FF0000"/>
                </a:solidFill>
                <a:latin typeface="Arial Black" panose="020B0A04020102020204" pitchFamily="34" charset="0"/>
              </a:rPr>
              <a:t>Coller</a:t>
            </a:r>
            <a:r>
              <a:rPr lang="en-US" dirty="0">
                <a:solidFill>
                  <a:srgbClr val="FF0000"/>
                </a:solidFill>
                <a:latin typeface="Arial Black" panose="020B0A04020102020204" pitchFamily="34" charset="0"/>
              </a:rPr>
              <a:t> (</a:t>
            </a:r>
            <a:r>
              <a:rPr lang="bg-BG" sz="1200" dirty="0">
                <a:solidFill>
                  <a:srgbClr val="FF0000"/>
                </a:solidFill>
                <a:latin typeface="Arial Black" panose="020B0A04020102020204" pitchFamily="34" charset="0"/>
              </a:rPr>
              <a:t>Annals of Surgery</a:t>
            </a:r>
            <a:r>
              <a:rPr lang="en-US" sz="1200" dirty="0">
                <a:solidFill>
                  <a:srgbClr val="FF0000"/>
                </a:solidFill>
                <a:latin typeface="Arial Black" panose="020B0A04020102020204" pitchFamily="34" charset="0"/>
              </a:rPr>
              <a:t>, </a:t>
            </a:r>
            <a:r>
              <a:rPr lang="bg-BG" sz="1200" dirty="0">
                <a:solidFill>
                  <a:srgbClr val="FF0000"/>
                </a:solidFill>
                <a:latin typeface="Arial Black" panose="020B0A04020102020204" pitchFamily="34" charset="0"/>
              </a:rPr>
              <a:t>June, 1 9 5 4</a:t>
            </a:r>
            <a:r>
              <a:rPr lang="en-US" sz="1200" dirty="0">
                <a:solidFill>
                  <a:srgbClr val="FF0000"/>
                </a:solidFill>
                <a:latin typeface="Arial Black" panose="020B0A04020102020204" pitchFamily="34" charset="0"/>
              </a:rPr>
              <a:t>)</a:t>
            </a:r>
            <a:endParaRPr lang="bg-BG" sz="1200" dirty="0">
              <a:solidFill>
                <a:srgbClr val="FF0000"/>
              </a:solidFill>
              <a:latin typeface="Arial Black" panose="020B0A04020102020204" pitchFamily="34" charset="0"/>
            </a:endParaRPr>
          </a:p>
        </p:txBody>
      </p:sp>
      <p:sp>
        <p:nvSpPr>
          <p:cNvPr id="4100" name="Rectangle 4"/>
          <p:cNvSpPr>
            <a:spLocks noGrp="1" noChangeArrowheads="1"/>
          </p:cNvSpPr>
          <p:nvPr>
            <p:ph type="body" idx="1"/>
          </p:nvPr>
        </p:nvSpPr>
        <p:spPr>
          <a:xfrm>
            <a:off x="1524001" y="1484314"/>
            <a:ext cx="3851275" cy="4681537"/>
          </a:xfrm>
          <a:noFill/>
        </p:spPr>
        <p:txBody>
          <a:bodyPr/>
          <a:lstStyle/>
          <a:p>
            <a:r>
              <a:rPr lang="en-US"/>
              <a:t>Astler &amp; Coller RESULTS:</a:t>
            </a:r>
            <a:endParaRPr lang="bg-BG"/>
          </a:p>
        </p:txBody>
      </p:sp>
      <p:sp>
        <p:nvSpPr>
          <p:cNvPr id="4101" name="Rectangle 5"/>
          <p:cNvSpPr>
            <a:spLocks noChangeArrowheads="1"/>
          </p:cNvSpPr>
          <p:nvPr/>
        </p:nvSpPr>
        <p:spPr bwMode="auto">
          <a:xfrm>
            <a:off x="6238876" y="765176"/>
            <a:ext cx="4429125" cy="609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spcBef>
                <a:spcPct val="20000"/>
              </a:spcBef>
              <a:buSzPct val="200000"/>
              <a:defRPr sz="2400" b="1">
                <a:solidFill>
                  <a:schemeClr val="tx1"/>
                </a:solidFill>
                <a:latin typeface="Tahoma" panose="020B0604030504040204" pitchFamily="34" charset="0"/>
              </a:defRPr>
            </a:lvl1pPr>
            <a:lvl2pPr marL="742950" indent="-285750" algn="l">
              <a:spcBef>
                <a:spcPct val="20000"/>
              </a:spcBef>
              <a:buSzPct val="200000"/>
              <a:defRPr sz="2000" b="1">
                <a:solidFill>
                  <a:schemeClr val="tx1"/>
                </a:solidFill>
                <a:latin typeface="Tahoma" panose="020B0604030504040204" pitchFamily="34" charset="0"/>
              </a:defRPr>
            </a:lvl2pPr>
            <a:lvl3pPr marL="1143000" indent="-228600" algn="l">
              <a:spcBef>
                <a:spcPct val="20000"/>
              </a:spcBef>
              <a:buSzPct val="200000"/>
              <a:defRPr b="1">
                <a:solidFill>
                  <a:schemeClr val="tx1"/>
                </a:solidFill>
                <a:latin typeface="Tahoma" panose="020B0604030504040204" pitchFamily="34" charset="0"/>
              </a:defRPr>
            </a:lvl3pPr>
            <a:lvl4pPr marL="1600200" indent="-228600" algn="l">
              <a:spcBef>
                <a:spcPct val="20000"/>
              </a:spcBef>
              <a:buSzPct val="200000"/>
              <a:defRPr sz="1600" b="1">
                <a:solidFill>
                  <a:schemeClr val="tx1"/>
                </a:solidFill>
                <a:latin typeface="Tahoma" panose="020B0604030504040204" pitchFamily="34" charset="0"/>
              </a:defRPr>
            </a:lvl4pPr>
            <a:lvl5pPr marL="2057400" indent="-228600" algn="l">
              <a:spcBef>
                <a:spcPct val="20000"/>
              </a:spcBef>
              <a:buSzPct val="200000"/>
              <a:defRPr sz="1600" b="1">
                <a:solidFill>
                  <a:schemeClr val="tx1"/>
                </a:solidFill>
                <a:latin typeface="Tahoma" panose="020B0604030504040204" pitchFamily="34" charset="0"/>
              </a:defRPr>
            </a:lvl5pPr>
            <a:lvl6pPr marL="2514600" indent="-228600" fontAlgn="base">
              <a:spcBef>
                <a:spcPct val="20000"/>
              </a:spcBef>
              <a:spcAft>
                <a:spcPct val="0"/>
              </a:spcAft>
              <a:buSzPct val="200000"/>
              <a:defRPr sz="1600" b="1">
                <a:solidFill>
                  <a:schemeClr val="tx1"/>
                </a:solidFill>
                <a:latin typeface="Tahoma" panose="020B0604030504040204" pitchFamily="34" charset="0"/>
              </a:defRPr>
            </a:lvl6pPr>
            <a:lvl7pPr marL="2971800" indent="-228600" fontAlgn="base">
              <a:spcBef>
                <a:spcPct val="20000"/>
              </a:spcBef>
              <a:spcAft>
                <a:spcPct val="0"/>
              </a:spcAft>
              <a:buSzPct val="200000"/>
              <a:defRPr sz="1600" b="1">
                <a:solidFill>
                  <a:schemeClr val="tx1"/>
                </a:solidFill>
                <a:latin typeface="Tahoma" panose="020B0604030504040204" pitchFamily="34" charset="0"/>
              </a:defRPr>
            </a:lvl7pPr>
            <a:lvl8pPr marL="3429000" indent="-228600" fontAlgn="base">
              <a:spcBef>
                <a:spcPct val="20000"/>
              </a:spcBef>
              <a:spcAft>
                <a:spcPct val="0"/>
              </a:spcAft>
              <a:buSzPct val="200000"/>
              <a:defRPr sz="1600" b="1">
                <a:solidFill>
                  <a:schemeClr val="tx1"/>
                </a:solidFill>
                <a:latin typeface="Tahoma" panose="020B0604030504040204" pitchFamily="34" charset="0"/>
              </a:defRPr>
            </a:lvl8pPr>
            <a:lvl9pPr marL="3886200" indent="-228600" fontAlgn="base">
              <a:spcBef>
                <a:spcPct val="20000"/>
              </a:spcBef>
              <a:spcAft>
                <a:spcPct val="0"/>
              </a:spcAft>
              <a:buSzPct val="200000"/>
              <a:defRPr sz="1600" b="1">
                <a:solidFill>
                  <a:schemeClr val="tx1"/>
                </a:solidFill>
                <a:latin typeface="Tahoma" panose="020B0604030504040204" pitchFamily="34" charset="0"/>
              </a:defRPr>
            </a:lvl9pPr>
          </a:lstStyle>
          <a:p>
            <a:endParaRPr lang="en-US"/>
          </a:p>
        </p:txBody>
      </p:sp>
      <p:pic>
        <p:nvPicPr>
          <p:cNvPr id="4102" name="Picture 6" descr="F2-Astl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63" y="836614"/>
            <a:ext cx="4248150" cy="2562225"/>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F2-Astl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1" y="4365625"/>
            <a:ext cx="3059113" cy="175895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2-Astl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6138" y="3716339"/>
            <a:ext cx="2952750" cy="1743075"/>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9" descr="F2-Astl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1" y="1916113"/>
            <a:ext cx="3059113" cy="1662112"/>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F2-Astl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0326" y="3429001"/>
            <a:ext cx="2843213" cy="2828925"/>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F2-Astl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836614"/>
            <a:ext cx="4140200" cy="587375"/>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GLOBUS"/>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83788" y="115888"/>
            <a:ext cx="520700" cy="520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616" r="4000"/>
          <a:stretch>
            <a:fillRect/>
          </a:stretch>
        </p:blipFill>
        <p:spPr>
          <a:xfrm>
            <a:off x="365764" y="0"/>
            <a:ext cx="11507372" cy="6858000"/>
          </a:xfr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5415" y="0"/>
            <a:ext cx="9903655" cy="6858000"/>
          </a:xfr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Treatment and care</a:t>
            </a:r>
          </a:p>
        </p:txBody>
      </p:sp>
      <p:sp>
        <p:nvSpPr>
          <p:cNvPr id="3" name="Content Placeholder 2"/>
          <p:cNvSpPr>
            <a:spLocks noGrp="1"/>
          </p:cNvSpPr>
          <p:nvPr>
            <p:ph idx="1"/>
          </p:nvPr>
        </p:nvSpPr>
        <p:spPr/>
        <p:txBody>
          <a:bodyPr>
            <a:normAutofit lnSpcReduction="10000"/>
          </a:bodyPr>
          <a:lstStyle/>
          <a:p>
            <a:r>
              <a:rPr lang="en-US" dirty="0" smtClean="0"/>
              <a:t>Treatments </a:t>
            </a:r>
            <a:r>
              <a:rPr lang="en-US" dirty="0"/>
              <a:t>for colorectal cancer are based on the type and progression of the cancer and the person’s medical history. Early detection of colorectal cancer can lead to better treatments and outcomes.</a:t>
            </a:r>
          </a:p>
          <a:p>
            <a:r>
              <a:rPr lang="en-US" dirty="0"/>
              <a:t>Treatments include: </a:t>
            </a:r>
          </a:p>
          <a:p>
            <a:r>
              <a:rPr lang="en-US" dirty="0"/>
              <a:t>surgery</a:t>
            </a:r>
          </a:p>
          <a:p>
            <a:r>
              <a:rPr lang="en-US" dirty="0"/>
              <a:t>radiotherapy (radiation)</a:t>
            </a:r>
          </a:p>
          <a:p>
            <a:r>
              <a:rPr lang="en-US" dirty="0"/>
              <a:t>chemotherapy</a:t>
            </a:r>
          </a:p>
          <a:p>
            <a:r>
              <a:rPr lang="en-US" dirty="0"/>
              <a:t>targeted therapy</a:t>
            </a:r>
          </a:p>
          <a:p>
            <a:r>
              <a:rPr lang="en-US" dirty="0"/>
              <a:t>immunotherapy.</a:t>
            </a:r>
          </a:p>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Stages of </a:t>
            </a:r>
            <a:r>
              <a:rPr lang="en-US" b="1" dirty="0" smtClean="0"/>
              <a:t>care - Early </a:t>
            </a:r>
            <a:r>
              <a:rPr lang="en-US" b="1" dirty="0"/>
              <a:t>stage disease</a:t>
            </a:r>
          </a:p>
        </p:txBody>
      </p:sp>
      <p:sp>
        <p:nvSpPr>
          <p:cNvPr id="3" name="Content Placeholder 2"/>
          <p:cNvSpPr>
            <a:spLocks noGrp="1"/>
          </p:cNvSpPr>
          <p:nvPr>
            <p:ph idx="1"/>
          </p:nvPr>
        </p:nvSpPr>
        <p:spPr/>
        <p:txBody>
          <a:bodyPr>
            <a:normAutofit fontScale="62500" lnSpcReduction="20000"/>
          </a:bodyPr>
          <a:lstStyle/>
          <a:p>
            <a:r>
              <a:rPr lang="en-US" dirty="0" smtClean="0"/>
              <a:t>The </a:t>
            </a:r>
            <a:r>
              <a:rPr lang="en-US" dirty="0">
                <a:solidFill>
                  <a:srgbClr val="FF0000"/>
                </a:solidFill>
              </a:rPr>
              <a:t>primary treatment </a:t>
            </a:r>
            <a:r>
              <a:rPr lang="en-US" dirty="0"/>
              <a:t>for early stage colorectal cancer (i.e. </a:t>
            </a:r>
            <a:r>
              <a:rPr lang="en-US" dirty="0" err="1"/>
              <a:t>tumour</a:t>
            </a:r>
            <a:r>
              <a:rPr lang="en-US" dirty="0"/>
              <a:t> limited to the bowel or local lymph nodes, with no metastatic dissemination to distant organs) is </a:t>
            </a:r>
            <a:r>
              <a:rPr lang="en-US" b="1" dirty="0">
                <a:solidFill>
                  <a:srgbClr val="FF0000"/>
                </a:solidFill>
              </a:rPr>
              <a:t>surgical removal </a:t>
            </a:r>
            <a:r>
              <a:rPr lang="en-US" dirty="0"/>
              <a:t>of the </a:t>
            </a:r>
            <a:r>
              <a:rPr lang="en-US" dirty="0" err="1"/>
              <a:t>tumour</a:t>
            </a:r>
            <a:r>
              <a:rPr lang="en-US" dirty="0"/>
              <a:t> and nearby lymph nodes. </a:t>
            </a:r>
            <a:endParaRPr lang="en-US" dirty="0" smtClean="0"/>
          </a:p>
          <a:p>
            <a:r>
              <a:rPr lang="en-US" dirty="0" smtClean="0"/>
              <a:t>The </a:t>
            </a:r>
            <a:r>
              <a:rPr lang="en-US" dirty="0"/>
              <a:t>specific surgical procedure depends on the location of the </a:t>
            </a:r>
            <a:r>
              <a:rPr lang="en-US" dirty="0" err="1"/>
              <a:t>tumour</a:t>
            </a:r>
            <a:r>
              <a:rPr lang="en-US" dirty="0"/>
              <a:t>. It may involve a colectomy (removal of a portion of the colon) or a </a:t>
            </a:r>
            <a:r>
              <a:rPr lang="en-US" dirty="0" err="1"/>
              <a:t>proctectomy</a:t>
            </a:r>
            <a:r>
              <a:rPr lang="en-US" dirty="0"/>
              <a:t> (removal of the rectum). In some cases, a temporary or permanent colostomy or ileostomy may be needed to create an opening for waste elimination. </a:t>
            </a:r>
            <a:endParaRPr lang="en-US" dirty="0" smtClean="0"/>
          </a:p>
          <a:p>
            <a:r>
              <a:rPr lang="en-US" b="1" dirty="0" smtClean="0">
                <a:solidFill>
                  <a:srgbClr val="FF0000"/>
                </a:solidFill>
              </a:rPr>
              <a:t>Adjuvant </a:t>
            </a:r>
            <a:r>
              <a:rPr lang="en-US" b="1" dirty="0">
                <a:solidFill>
                  <a:srgbClr val="FF0000"/>
                </a:solidFill>
              </a:rPr>
              <a:t>therapy </a:t>
            </a:r>
            <a:r>
              <a:rPr lang="en-US" dirty="0"/>
              <a:t>refers to additional treatment given after surgery to lower the risk of cancer recurrence. In early-stage colorectal cancer, adjuvant chemotherapy may be recommended to kill any remaining cancer cells that cannot be seen or removed during surgery. Adjuvant chemotherapy is typically recommended for patients with a higher risk of recurrence, such as those with lymph node involvement or certain </a:t>
            </a:r>
            <a:r>
              <a:rPr lang="en-US" dirty="0" err="1"/>
              <a:t>tumour</a:t>
            </a:r>
            <a:r>
              <a:rPr lang="en-US" dirty="0"/>
              <a:t> characteristics. </a:t>
            </a:r>
            <a:endParaRPr lang="en-US" dirty="0" smtClean="0"/>
          </a:p>
          <a:p>
            <a:r>
              <a:rPr lang="en-US" dirty="0" smtClean="0"/>
              <a:t>Sometimes </a:t>
            </a:r>
            <a:r>
              <a:rPr lang="en-US" b="1" dirty="0">
                <a:solidFill>
                  <a:srgbClr val="FF0000"/>
                </a:solidFill>
              </a:rPr>
              <a:t>chemotherapy</a:t>
            </a:r>
            <a:r>
              <a:rPr lang="en-US" dirty="0"/>
              <a:t> may be given before surgery (</a:t>
            </a:r>
            <a:r>
              <a:rPr lang="en-US" dirty="0" err="1"/>
              <a:t>neoadjuvant</a:t>
            </a:r>
            <a:r>
              <a:rPr lang="en-US" dirty="0"/>
              <a:t> chemotherapy) to shrink the </a:t>
            </a:r>
            <a:r>
              <a:rPr lang="en-US" dirty="0" err="1"/>
              <a:t>tumour</a:t>
            </a:r>
            <a:r>
              <a:rPr lang="en-US" dirty="0"/>
              <a:t>. </a:t>
            </a:r>
            <a:endParaRPr lang="en-US" dirty="0" smtClean="0"/>
          </a:p>
          <a:p>
            <a:r>
              <a:rPr lang="en-US" b="1" dirty="0" smtClean="0">
                <a:solidFill>
                  <a:srgbClr val="FF0000"/>
                </a:solidFill>
              </a:rPr>
              <a:t>Radiation </a:t>
            </a:r>
            <a:r>
              <a:rPr lang="en-US" b="1" dirty="0">
                <a:solidFill>
                  <a:srgbClr val="FF0000"/>
                </a:solidFill>
              </a:rPr>
              <a:t>therapy </a:t>
            </a:r>
            <a:r>
              <a:rPr lang="en-US" dirty="0"/>
              <a:t>can be associated in </a:t>
            </a:r>
            <a:r>
              <a:rPr lang="en-US" dirty="0" err="1"/>
              <a:t>tumours</a:t>
            </a:r>
            <a:r>
              <a:rPr lang="en-US" dirty="0"/>
              <a:t> of the last segment of the intestine (rectum) to increase the chance of reduce the size of the </a:t>
            </a:r>
            <a:r>
              <a:rPr lang="en-US" dirty="0" err="1"/>
              <a:t>tumour</a:t>
            </a:r>
            <a:r>
              <a:rPr lang="en-US" dirty="0"/>
              <a:t>.</a:t>
            </a:r>
          </a:p>
          <a:p>
            <a:r>
              <a:rPr lang="en-US" dirty="0"/>
              <a:t>After treatment, regular follow-up visits and surveillance are essential to monitor for any signs of recurrence or new cancer. Surveillance may include physical examinations, blood tests, and imaging studies (such as CT scans) to detect any potential recurrence at an early stage.</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7071</Words>
  <Application>Microsoft Office PowerPoint</Application>
  <PresentationFormat>Widescreen</PresentationFormat>
  <Paragraphs>454</Paragraphs>
  <Slides>118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118</vt:i4>
      </vt:variant>
    </vt:vector>
  </HeadingPairs>
  <TitlesOfParts>
    <vt:vector size="126" baseType="lpstr">
      <vt:lpstr>Arial</vt:lpstr>
      <vt:lpstr>Arial Black</vt:lpstr>
      <vt:lpstr>Arial Narrow</vt:lpstr>
      <vt:lpstr>Calibri</vt:lpstr>
      <vt:lpstr>Calibri Light</vt:lpstr>
      <vt:lpstr>Tahoma</vt:lpstr>
      <vt:lpstr>Times New Roman</vt:lpstr>
      <vt:lpstr>Office Theme</vt:lpstr>
      <vt:lpstr>INTEGRATED ACADEMIC STUDIES OF MEDICINE  </vt:lpstr>
      <vt:lpstr>Surgical Pathology of Small Intestine, Colon and Anal Tract</vt:lpstr>
      <vt:lpstr>PowerPoint Presentation</vt:lpstr>
      <vt:lpstr>Overview</vt:lpstr>
      <vt:lpstr>Overview</vt:lpstr>
      <vt:lpstr>PowerPoint Presentation</vt:lpstr>
      <vt:lpstr>Benign tumors</vt:lpstr>
      <vt:lpstr>Leiomyoma</vt:lpstr>
      <vt:lpstr>Adenomas</vt:lpstr>
      <vt:lpstr>Lipomas</vt:lpstr>
      <vt:lpstr>Hemangiomas</vt:lpstr>
      <vt:lpstr>Neurogenic Tumors</vt:lpstr>
      <vt:lpstr>Malignant tumors</vt:lpstr>
      <vt:lpstr>PowerPoint Presentation</vt:lpstr>
      <vt:lpstr>PowerPoint Presentation</vt:lpstr>
      <vt:lpstr>What are the symptoms of small intestine cancer?</vt:lpstr>
      <vt:lpstr>What causes small intestine cancer?</vt:lpstr>
      <vt:lpstr>What are the risk factors?</vt:lpstr>
      <vt:lpstr>Malignant tumors</vt:lpstr>
      <vt:lpstr>Adenocarcinoma</vt:lpstr>
      <vt:lpstr>Adenocarcinoma</vt:lpstr>
      <vt:lpstr>Immunohistochemistry </vt:lpstr>
      <vt:lpstr>Representative histologic images of a small bowel adenocarcinoma Original magnification: 200X.  </vt:lpstr>
      <vt:lpstr>Intestinal Lymphoma</vt:lpstr>
      <vt:lpstr>Leiomyosarcoma</vt:lpstr>
      <vt:lpstr>Gastrointestinal neuroendocrine tumors</vt:lpstr>
      <vt:lpstr>Carcinoid</vt:lpstr>
      <vt:lpstr>Gastrointestinal neuroendocrine tumors</vt:lpstr>
      <vt:lpstr>Immunohistochemistry </vt:lpstr>
      <vt:lpstr>Histology of well-differentiated neuroendocrine cancer</vt:lpstr>
      <vt:lpstr>Kaposi sarcoma</vt:lpstr>
      <vt:lpstr>Polyposis Syndromes Involving the Small Bowel</vt:lpstr>
      <vt:lpstr>Familial Adenomatous Polyposis</vt:lpstr>
      <vt:lpstr> Peutz-Jeghers Syndrome</vt:lpstr>
      <vt:lpstr> Generalized Juvenile Polyposis</vt:lpstr>
      <vt:lpstr> Cronkhite-Canada Syndrome</vt:lpstr>
      <vt:lpstr>Diagnosis and Tests</vt:lpstr>
      <vt:lpstr>Diagnosis of Small-Bowel Tumors - Endoscopy </vt:lpstr>
      <vt:lpstr>Enteroclysis </vt:lpstr>
      <vt:lpstr>TNM staging</vt:lpstr>
      <vt:lpstr>Management and Treatment</vt:lpstr>
      <vt:lpstr>Surgery</vt:lpstr>
      <vt:lpstr>Chemotherapy</vt:lpstr>
      <vt:lpstr>Radiation therapy</vt:lpstr>
      <vt:lpstr>Targeted therapy</vt:lpstr>
      <vt:lpstr>What is the survival rate of small intestine cancer?</vt:lpstr>
      <vt:lpstr>PowerPoint Presentation</vt:lpstr>
      <vt:lpstr>Overview</vt:lpstr>
      <vt:lpstr>Overview</vt:lpstr>
      <vt:lpstr>CRC Statistics</vt:lpstr>
      <vt:lpstr>Risk Factors </vt:lpstr>
      <vt:lpstr>PowerPoint Presentation</vt:lpstr>
      <vt:lpstr>PowerPoint Presentation</vt:lpstr>
      <vt:lpstr>Current Insight</vt:lpstr>
      <vt:lpstr>Prevention</vt:lpstr>
      <vt:lpstr>Screening</vt:lpstr>
      <vt:lpstr>Symptoms</vt:lpstr>
      <vt:lpstr>Diagnosis</vt:lpstr>
      <vt:lpstr>PowerPoint Presentation</vt:lpstr>
      <vt:lpstr>CRC Classification</vt:lpstr>
      <vt:lpstr>PowerPoint Presentation</vt:lpstr>
      <vt:lpstr>Gross examination</vt:lpstr>
      <vt:lpstr>Gross examination</vt:lpstr>
      <vt:lpstr>PowerPoint Presentation</vt:lpstr>
      <vt:lpstr>GROSS MORPHOLOGY Colorecal cancer / edited by Jim Cassidy, Patrick Johnston, Eric Van Cutsem. (2007)</vt:lpstr>
      <vt:lpstr>PowerPoint Presentation</vt:lpstr>
      <vt:lpstr>PowerPoint Presentation</vt:lpstr>
      <vt:lpstr>PowerPoint Presentation</vt:lpstr>
      <vt:lpstr>PowerPoint Presentation</vt:lpstr>
      <vt:lpstr>HISTOMORPHOLOGY - Histological Typing Colorecal cancer / edited by Jim Cassidy, Patrick Johnston, Eric Van Cutsem. (2007)</vt:lpstr>
      <vt:lpstr>Pathology and Genetics of Tumours of the Digestive System World Health Organization Classification of Tumours 200 </vt:lpstr>
      <vt:lpstr>Pathology and Genetics of Tumours of the Digestive System World Health Organization Classification of Tumours 2000  </vt:lpstr>
      <vt:lpstr>Pathology and Genetics of Tumours of the Digestive System World Health Organization Classification of Tumours 2000  </vt:lpstr>
      <vt:lpstr>Pathology and Genetics of Tumours of the Digestive System World Health Organization Classification of Tumours 2000  </vt:lpstr>
      <vt:lpstr>HISTOMORPHOLOGY - Histological Grading Colorecal cancer / edited by Jim Cassidy, Patrick Johnston, Eric Van Cutsem. (2007)</vt:lpstr>
      <vt:lpstr>HISTOMORPHOLOGY - Additional Histological Parameters Colorecal cancer / edited by Jim Cassidy, Patrick Johnston, Eric Van Cutsem. (2007)</vt:lpstr>
      <vt:lpstr>SPECIAL CLINICAL TYPES OF COLORECTAL CANCER  Colorecal cancer / edited by Jim Cassidy, Patrick Johnston, Eric Van Cutsem. (2007)</vt:lpstr>
      <vt:lpstr>Immunohistochemistry </vt:lpstr>
      <vt:lpstr>Immunohistochemistry </vt:lpstr>
      <vt:lpstr>Immunohistochemistry </vt:lpstr>
      <vt:lpstr>Colorectal Cancer Is a Heterocellular System</vt:lpstr>
      <vt:lpstr>Immunohistochemical scoring for CRC</vt:lpstr>
      <vt:lpstr>TNM staging for CRC</vt:lpstr>
      <vt:lpstr>PowerPoint Presentation</vt:lpstr>
      <vt:lpstr>Stage 0: This is called cancer in situ. The cancer cells are only in the mucosa, or the inner lining, of the colon or rectum.</vt:lpstr>
      <vt:lpstr>Stage I: The cancer has grown through the mucosa and has invaded the muscular layer of the colon or rectum. It has not spread into nearby tissue or lymph nodes (T1 or T2, N0, M0).</vt:lpstr>
      <vt:lpstr>Stage IIA: The cancer has grown through the wall of the colon or rectum but has not spread to nearby tissue or to the nearby lymph nodes (T3, N0, M0).</vt:lpstr>
      <vt:lpstr>Stage IIB: The cancer has grown through the layers of the muscle to the lining of the abdomen, called the visceral peritoneum. It has not spread to the nearby lymph nodes or elsewhere (T4a, N0, M0).</vt:lpstr>
      <vt:lpstr>Stage IIC: The tumor has spread through the wall of the colon or rectum and has grown into nearby structures. It has not spread to the nearby lymph nodes or elsewhere (T4b, N0, M0).</vt:lpstr>
      <vt:lpstr>Stage IIIA: The cancer has grown through the inner lining or into the muscle layers of the intestine. It has spread to 1 to 3 lymph nodes or to a nodule of tumor cells in tissues around the colon or rectum that do not appear to be lymph nodes but has not spread to other parts of the body (T1 or T2, N1 or N1c, M0; or T1, N2a, M0).</vt:lpstr>
      <vt:lpstr>PowerPoint Presentation</vt:lpstr>
      <vt:lpstr>PowerPoint Presentation</vt:lpstr>
      <vt:lpstr>Stage IVA: The cancer has spread to a single distant part of the body, such as the liver or lungs (any T, any N, M1a).</vt:lpstr>
      <vt:lpstr>Stage IVB: The cancer has spread to more than 1 part of the body (any T, any N, M1b).</vt:lpstr>
      <vt:lpstr>PowerPoint Presentation</vt:lpstr>
      <vt:lpstr>PowerPoint Presentation</vt:lpstr>
      <vt:lpstr>PowerPoint Presentation</vt:lpstr>
      <vt:lpstr>Treatment and care</vt:lpstr>
      <vt:lpstr>Stages of care - Early stage disease</vt:lpstr>
      <vt:lpstr>Stages of care - Advanced disease</vt:lpstr>
      <vt:lpstr>Prognostic Markers</vt:lpstr>
      <vt:lpstr>Prognostic Markers</vt:lpstr>
      <vt:lpstr>Prognostic Markers</vt:lpstr>
      <vt:lpstr>PowerPoint Presentation</vt:lpstr>
      <vt:lpstr>Pathology and Genetics of Tumours of the Digestive System World Health Organization Classification of Tumours 2000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KORISNIK-</cp:lastModifiedBy>
  <cp:revision>202</cp:revision>
  <dcterms:created xsi:type="dcterms:W3CDTF">2023-11-26T09:45:00Z</dcterms:created>
  <dcterms:modified xsi:type="dcterms:W3CDTF">2024-01-16T14:40:08Z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001E4CFD274E4C9CAD577E0A96D887D1_12</vt:lpwstr>
  </property>
  <property fmtid="{D5CDD505-2E9C-101B-9397-08002B2CF9AE}" pid="3" name="KSOProductBuildVer">
    <vt:lpwstr>1033-12.2.0.13359</vt:lpwstr>
  </property>
</Properties>
</file>